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33"/>
  </p:notesMasterIdLst>
  <p:sldIdLst>
    <p:sldId id="400" r:id="rId3"/>
    <p:sldId id="368" r:id="rId4"/>
    <p:sldId id="342" r:id="rId5"/>
    <p:sldId id="367" r:id="rId6"/>
    <p:sldId id="328" r:id="rId7"/>
    <p:sldId id="383" r:id="rId8"/>
    <p:sldId id="378" r:id="rId9"/>
    <p:sldId id="379" r:id="rId10"/>
    <p:sldId id="380" r:id="rId11"/>
    <p:sldId id="398" r:id="rId12"/>
    <p:sldId id="396" r:id="rId13"/>
    <p:sldId id="324" r:id="rId14"/>
    <p:sldId id="401" r:id="rId15"/>
    <p:sldId id="397" r:id="rId16"/>
    <p:sldId id="393" r:id="rId17"/>
    <p:sldId id="394" r:id="rId18"/>
    <p:sldId id="381" r:id="rId19"/>
    <p:sldId id="327" r:id="rId20"/>
    <p:sldId id="385" r:id="rId21"/>
    <p:sldId id="386" r:id="rId22"/>
    <p:sldId id="387" r:id="rId23"/>
    <p:sldId id="388" r:id="rId24"/>
    <p:sldId id="389" r:id="rId25"/>
    <p:sldId id="390" r:id="rId26"/>
    <p:sldId id="344" r:id="rId27"/>
    <p:sldId id="335" r:id="rId28"/>
    <p:sldId id="300" r:id="rId29"/>
    <p:sldId id="298" r:id="rId30"/>
    <p:sldId id="399" r:id="rId31"/>
    <p:sldId id="299" r:id="rId32"/>
  </p:sldIdLst>
  <p:sldSz cx="12192000" cy="6858000"/>
  <p:notesSz cx="7315200" cy="96012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2AD3BB-2970-4495-BF1A-AAD18584BE66}">
  <a:tblStyle styleId="{CF2AD3BB-2970-4495-BF1A-AAD18584BE66}" styleName="Table_0"/>
  <a:tblStyle styleId="{DA6E7CED-7ECB-4705-9B29-95F568B9765D}"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415D947A-CB25-4A54-A8CC-7A063C7F32E1}"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BF5"/>
          </a:solidFill>
        </a:fill>
      </a:tcStyle>
    </a:wholeTbl>
    <a:band1H>
      <a:tcStyle>
        <a:tcBdr/>
        <a:fill>
          <a:solidFill>
            <a:srgbClr val="CAD4EA"/>
          </a:solidFill>
        </a:fill>
      </a:tcStyle>
    </a:band1H>
    <a:band1V>
      <a:tcStyle>
        <a:tcBdr/>
        <a:fill>
          <a:solidFill>
            <a:srgbClr val="CAD4EA"/>
          </a:solidFill>
        </a:fill>
      </a:tcStyle>
    </a:band1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tblStyle>
  <a:tblStyle styleId="{38F40FFD-31A6-451B-8F2E-07ADEA654A7F}" styleName="Table_3">
    <a:wholeTbl>
      <a:tcTxStyle b="off" i="off">
        <a:font>
          <a:latin typeface="Intel Clear"/>
          <a:ea typeface="Intel Clear"/>
          <a:cs typeface="Intel Clear"/>
        </a:font>
        <a:srgbClr val="000000"/>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3" autoAdjust="0"/>
    <p:restoredTop sz="82163" autoAdjust="0"/>
  </p:normalViewPr>
  <p:slideViewPr>
    <p:cSldViewPr snapToGrid="0">
      <p:cViewPr varScale="1">
        <p:scale>
          <a:sx n="92" d="100"/>
          <a:sy n="92" d="100"/>
        </p:scale>
        <p:origin x="14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19" cy="48172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7" y="0"/>
            <a:ext cx="3169919" cy="481727"/>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777875" y="1200150"/>
            <a:ext cx="5759449"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18" y="4620576"/>
            <a:ext cx="5852159" cy="378047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5"/>
            <a:ext cx="3169919" cy="48172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7" y="9119475"/>
            <a:ext cx="3169919" cy="481725"/>
          </a:xfrm>
          <a:prstGeom prst="rect">
            <a:avLst/>
          </a:prstGeom>
          <a:noFill/>
          <a:ln>
            <a:noFill/>
          </a:ln>
        </p:spPr>
        <p:txBody>
          <a:bodyPr lIns="96650" tIns="48300" rIns="96650" bIns="483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78131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An additional reference</a:t>
            </a:r>
            <a:r>
              <a:rPr lang="en-US" baseline="0" dirty="0" smtClean="0"/>
              <a:t> (has a lot of quotes from multiple sources)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Interoperability in the Internet of Things: Interviews,</a:t>
            </a:r>
            <a:r>
              <a:rPr lang="en-US" sz="1200" b="0" i="0" u="none" strike="noStrike" kern="1200" cap="none" baseline="0" dirty="0" smtClean="0">
                <a:solidFill>
                  <a:schemeClr val="dk1"/>
                </a:solidFill>
                <a:effectLst/>
                <a:latin typeface="Calibri"/>
                <a:ea typeface="Calibri"/>
                <a:cs typeface="Calibri"/>
                <a:sym typeface="Calibri"/>
              </a:rPr>
              <a:t> Computer.org, 2016.</a:t>
            </a:r>
            <a:endParaRPr lang="en-US" sz="1200" b="0" i="0" u="none" strike="noStrike" kern="1200" cap="none" dirty="0" smtClean="0">
              <a:solidFill>
                <a:schemeClr val="dk1"/>
              </a:solidFill>
              <a:effectLst/>
              <a:latin typeface="Calibri"/>
              <a:ea typeface="Calibri"/>
              <a:cs typeface="Calibri"/>
              <a:sym typeface="Calibri"/>
            </a:endParaRPr>
          </a:p>
          <a:p>
            <a:r>
              <a:rPr lang="en-US" dirty="0" smtClean="0"/>
              <a:t>https://www.computer.org/web/computingnow/archive/interoperability-in-the-internet-of-things-december-2016-interviews</a:t>
            </a:r>
          </a:p>
          <a:p>
            <a:endParaRPr lang="en-US" dirty="0" smtClean="0"/>
          </a:p>
          <a:p>
            <a:r>
              <a:rPr lang="en-US" dirty="0" smtClean="0"/>
              <a:t>For example:</a:t>
            </a:r>
          </a:p>
          <a:p>
            <a:r>
              <a:rPr lang="en-US" dirty="0" smtClean="0"/>
              <a:t>“… full-blown interoperability is completely indispensable for the progress of </a:t>
            </a:r>
            <a:r>
              <a:rPr lang="en-US" dirty="0" err="1" smtClean="0"/>
              <a:t>IoT</a:t>
            </a:r>
            <a:r>
              <a:rPr lang="en-US" dirty="0" smtClean="0"/>
              <a:t> ecosystems. Nowadays, customers and manufacturers have a huge number of technologies and solutions to choose from, and the risk of investing in a nonstandard option is too high because of its possible obsolescence. The absence of an open interoperability framework is one of the factors that is limiting the expansion of </a:t>
            </a:r>
            <a:r>
              <a:rPr lang="en-US" dirty="0" err="1" smtClean="0"/>
              <a:t>IoT</a:t>
            </a:r>
            <a:r>
              <a:rPr lang="en-US" dirty="0" smtClean="0"/>
              <a:t> ecosystems (and, therefore, its maximum market and technological potential).”</a:t>
            </a:r>
          </a:p>
          <a:p>
            <a:endParaRPr lang="en-US" dirty="0" smtClean="0"/>
          </a:p>
          <a:p>
            <a:r>
              <a:rPr lang="en-US" dirty="0" smtClean="0"/>
              <a:t>Although there are</a:t>
            </a:r>
            <a:r>
              <a:rPr lang="en-US" baseline="0" dirty="0" smtClean="0"/>
              <a:t> also some quotes that take the opposite view (although usually of the form “lack of interoperability won’t be a limiter in the short term, but will eventually be so.”)</a:t>
            </a:r>
            <a:endParaRPr lang="en-US" dirty="0" smtClean="0"/>
          </a:p>
          <a:p>
            <a:endParaRPr lang="en-US" dirty="0" smtClean="0"/>
          </a:p>
          <a:p>
            <a:r>
              <a:rPr lang="en-US" dirty="0" smtClean="0"/>
              <a:t>Other references: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https://internetofbusiness.com/iot-value-comes-interoperability/</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https://www.mckinsey.com/industries/semiconductors/our-insights/whats-new-with-the-internet-of-things</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dirty="0" smtClean="0"/>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From automotive: https://arstechnica.com/cars/2017/10/blue-roads-and-glowing-signs-how-this-startups-tech-lets-cars-see-the-world/</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…having multiple walled gardens for different makes of autonomous vehicles is highly undesirable; more cars contributing to the same platform means greater coverage of the road network, not to mention bigger sets for the machine learning algorithms that will process that data. "If a car around the next corner hits the brakes because there’s an obstruction, that information could be used to signal to the drivers behind to slow down ahead of time, resulting in smoother, more efficient journeys and a lower risk of accidents. But that can only work if all cars can speak and understand the same language," said Dietmar </a:t>
            </a:r>
            <a:r>
              <a:rPr lang="en-US" sz="1200" b="0" i="0" u="none" strike="noStrike" kern="1200" cap="none" dirty="0" err="1" smtClean="0">
                <a:solidFill>
                  <a:schemeClr val="dk1"/>
                </a:solidFill>
                <a:effectLst/>
                <a:latin typeface="Calibri"/>
                <a:ea typeface="Calibri"/>
                <a:cs typeface="Calibri"/>
                <a:sym typeface="Calibri"/>
              </a:rPr>
              <a:t>Rabel</a:t>
            </a:r>
            <a:r>
              <a:rPr lang="en-US" sz="1200" b="0" i="0" u="none" strike="noStrike" kern="1200" cap="none" dirty="0" smtClean="0">
                <a:solidFill>
                  <a:schemeClr val="dk1"/>
                </a:solidFill>
                <a:effectLst/>
                <a:latin typeface="Calibri"/>
                <a:ea typeface="Calibri"/>
                <a:cs typeface="Calibri"/>
                <a:sym typeface="Calibri"/>
              </a:rPr>
              <a:t>, Here's head of autonomous driving product management.</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sz="1200" b="0" i="0" u="none" strike="noStrike" kern="1200" cap="none" dirty="0" smtClean="0">
              <a:solidFill>
                <a:schemeClr val="dk1"/>
              </a:solidFill>
              <a:effectLst/>
              <a:latin typeface="Calibri"/>
              <a:ea typeface="Calibri"/>
              <a:cs typeface="Calibri"/>
              <a:sym typeface="Calibri"/>
            </a:endParaRP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How many standards in a laptop?</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sz="1200" b="0" i="0" u="none" strike="noStrike" kern="1200" cap="none" dirty="0" smtClean="0">
                <a:solidFill>
                  <a:schemeClr val="dk1"/>
                </a:solidFill>
                <a:effectLst/>
                <a:latin typeface="Calibri"/>
                <a:ea typeface="Calibri"/>
                <a:cs typeface="Calibri"/>
                <a:sym typeface="Calibri"/>
              </a:rPr>
              <a:t>http://ieeexplore.ieee.org/stamp/stamp.jsp?arnumber=5682128&amp;tag=1</a:t>
            </a: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sz="1200" b="0" i="0" u="none" strike="noStrike" kern="1200" cap="none" dirty="0" smtClean="0">
              <a:solidFill>
                <a:schemeClr val="dk1"/>
              </a:solidFill>
              <a:effectLst/>
              <a:latin typeface="Calibri"/>
              <a:ea typeface="Calibri"/>
              <a:cs typeface="Calibri"/>
              <a:sym typeface="Calibri"/>
            </a:endParaRPr>
          </a:p>
          <a:p>
            <a:pPr marL="0" marR="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40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22</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7539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23</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08838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24</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72694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Organize</a:t>
            </a:r>
            <a:r>
              <a:rPr lang="en-US" baseline="0" dirty="0" smtClean="0"/>
              <a:t> as strategic options: 1,2,3; Pros, Cons, recommendations?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656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GB" dirty="0" smtClean="0"/>
              <a:t>Local things for the sensors and</a:t>
            </a:r>
            <a:r>
              <a:rPr lang="en-GB" baseline="0" dirty="0" smtClean="0"/>
              <a:t> actuators connected to that device. Software objects for controlling remote things for </a:t>
            </a:r>
            <a:r>
              <a:rPr lang="en-GB" baseline="0" smtClean="0"/>
              <a:t>distributed control.</a:t>
            </a:r>
            <a:endParaRPr lang="en-GB" smtClean="0"/>
          </a:p>
          <a:p>
            <a:r>
              <a:rPr lang="en-GB" dirty="0" smtClean="0"/>
              <a:t>You could mention the role of object histories – where</a:t>
            </a:r>
            <a:r>
              <a:rPr lang="en-GB" baseline="0" dirty="0" smtClean="0"/>
              <a:t> has it been, what has happened to it, etc.</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29</a:t>
            </a:fld>
            <a:endParaRPr lang="en-US"/>
          </a:p>
        </p:txBody>
      </p:sp>
    </p:spTree>
    <p:extLst>
      <p:ext uri="{BB962C8B-B14F-4D97-AF65-F5344CB8AC3E}">
        <p14:creationId xmlns:p14="http://schemas.microsoft.com/office/powerpoint/2010/main" val="219530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Animate the growth in the number of edges…  or color one node separately</a:t>
            </a:r>
          </a:p>
          <a:p>
            <a:endParaRPr lang="en-US" dirty="0" smtClean="0"/>
          </a:p>
          <a:p>
            <a:r>
              <a:rPr lang="en-US" dirty="0" smtClean="0"/>
              <a:t>Corporate strategy for growth</a:t>
            </a:r>
            <a:r>
              <a:rPr lang="en-US" baseline="0" dirty="0" smtClean="0"/>
              <a:t> is in </a:t>
            </a:r>
            <a:r>
              <a:rPr lang="en-US" baseline="0" dirty="0" err="1" smtClean="0"/>
              <a:t>IoT</a:t>
            </a:r>
            <a:r>
              <a:rPr lang="en-US" baseline="0" dirty="0" smtClean="0"/>
              <a:t>, BUT will not take off until we solve interoperability and discoverable</a:t>
            </a:r>
          </a:p>
          <a:p>
            <a:r>
              <a:rPr lang="en-US" baseline="0" dirty="0" smtClean="0"/>
              <a:t>-Also an issue of cost vs. opportunities.   Hard to target isolated pockets cost-efficiently.   Also hard to consolidate services into larger devices.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1496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857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14</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6679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Note that</a:t>
            </a:r>
            <a:r>
              <a:rPr lang="en-US" baseline="0" dirty="0" smtClean="0"/>
              <a:t> figure is out of date… mention JSON-LD, etc.</a:t>
            </a:r>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16</a:t>
            </a:fld>
            <a:endParaRPr lang="en-US"/>
          </a:p>
        </p:txBody>
      </p:sp>
    </p:spTree>
    <p:extLst>
      <p:ext uri="{BB962C8B-B14F-4D97-AF65-F5344CB8AC3E}">
        <p14:creationId xmlns:p14="http://schemas.microsoft.com/office/powerpoint/2010/main" val="426442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smtClean="0"/>
              <a:t>A specific</a:t>
            </a:r>
            <a:r>
              <a:rPr lang="en-US" baseline="0" dirty="0" smtClean="0"/>
              <a:t> example would help… but how to do it without a lot of clutter?  Another slide?  Maybe take out the definitions in the light blue boxes (titles are good enough…)</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280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19</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511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20</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65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731518" y="4620576"/>
            <a:ext cx="5852035" cy="3780619"/>
          </a:xfrm>
          <a:prstGeom prst="rect">
            <a:avLst/>
          </a:prstGeom>
          <a:noFill/>
          <a:ln>
            <a:noFill/>
          </a:ln>
        </p:spPr>
        <p:txBody>
          <a:bodyPr lIns="94825" tIns="94825" rIns="94825" bIns="94825" anchor="t" anchorCtr="0">
            <a:noAutofit/>
          </a:bodyPr>
          <a:lstStyle/>
          <a:p>
            <a:pPr marL="0" marR="0" lvl="0" indent="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509" name="Shape 509"/>
          <p:cNvSpPr txBox="1">
            <a:spLocks noGrp="1"/>
          </p:cNvSpPr>
          <p:nvPr>
            <p:ph type="sldNum" idx="12"/>
          </p:nvPr>
        </p:nvSpPr>
        <p:spPr>
          <a:xfrm>
            <a:off x="4143587" y="9119475"/>
            <a:ext cx="3169877" cy="481793"/>
          </a:xfrm>
          <a:prstGeom prst="rect">
            <a:avLst/>
          </a:prstGeom>
          <a:noFill/>
          <a:ln>
            <a:noFill/>
          </a:ln>
        </p:spPr>
        <p:txBody>
          <a:bodyPr lIns="96650" tIns="48300" rIns="96650" bIns="483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500" b="0" i="0" u="none" strike="noStrike" cap="none">
                <a:solidFill>
                  <a:srgbClr val="000000"/>
                </a:solidFill>
                <a:latin typeface="Arial"/>
                <a:ea typeface="Arial"/>
                <a:cs typeface="Arial"/>
                <a:sym typeface="Arial"/>
              </a:rPr>
              <a:t>21</a:t>
            </a:fld>
            <a:endParaRPr lang="en-US"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6501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Bulleted Text">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a:solidFill>
                  <a:schemeClr val="lt1"/>
                </a:solidFill>
                <a:latin typeface="Arial"/>
                <a:ea typeface="Arial"/>
                <a:cs typeface="Arial"/>
                <a:sym typeface="Arial"/>
              </a:rPr>
              <a:t>‹#›</a:t>
            </a:fld>
            <a:endParaRPr lang="en-US" sz="1067" b="0" i="0" u="none" strike="noStrike" cap="none">
              <a:solidFill>
                <a:schemeClr val="lt1"/>
              </a:solidFill>
              <a:latin typeface="Arial"/>
              <a:ea typeface="Arial"/>
              <a:cs typeface="Arial"/>
              <a:sym typeface="Arial"/>
            </a:endParaRPr>
          </a:p>
        </p:txBody>
      </p:sp>
      <p:sp>
        <p:nvSpPr>
          <p:cNvPr id="21" name="Shape 21"/>
          <p:cNvSpPr txBox="1">
            <a:spLocks noGrp="1"/>
          </p:cNvSpPr>
          <p:nvPr>
            <p:ph type="body" idx="1"/>
          </p:nvPr>
        </p:nvSpPr>
        <p:spPr>
          <a:xfrm>
            <a:off x="102500" y="1025811"/>
            <a:ext cx="11736351" cy="4883691"/>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title"/>
          </p:nvPr>
        </p:nvSpPr>
        <p:spPr>
          <a:xfrm>
            <a:off x="100383" y="85821"/>
            <a:ext cx="10972799" cy="85344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ack Cover Radial Gradient">
    <p:bg>
      <p:bgPr>
        <a:blipFill rotWithShape="1">
          <a:blip r:embed="rId2">
            <a:alphaModFix/>
          </a:blip>
          <a:stretch>
            <a:fillRect/>
          </a:stretch>
        </a:blipFill>
        <a:effectLst/>
      </p:bgPr>
    </p:bg>
    <p:spTree>
      <p:nvGrpSpPr>
        <p:cNvPr id="1" name="Shape 94"/>
        <p:cNvGrpSpPr/>
        <p:nvPr/>
      </p:nvGrpSpPr>
      <p:grpSpPr>
        <a:xfrm>
          <a:off x="0" y="0"/>
          <a:ext cx="0" cy="0"/>
          <a:chOff x="0" y="0"/>
          <a:chExt cx="0" cy="0"/>
        </a:xfrm>
      </p:grpSpPr>
      <p:pic>
        <p:nvPicPr>
          <p:cNvPr id="95" name="Shape 95" descr="\\.psf\Home\Desktop\Intel.png"/>
          <p:cNvPicPr preferRelativeResize="0"/>
          <p:nvPr/>
        </p:nvPicPr>
        <p:blipFill rotWithShape="1">
          <a:blip r:embed="rId3">
            <a:alphaModFix/>
          </a:blip>
          <a:srcRect/>
          <a:stretch/>
        </p:blipFill>
        <p:spPr>
          <a:xfrm>
            <a:off x="4636576" y="2500173"/>
            <a:ext cx="2811725" cy="185318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ack Cover Radial Gradient">
    <p:bg>
      <p:bgPr>
        <a:blipFill rotWithShape="1">
          <a:blip r:embed="rId2">
            <a:alphaModFix/>
          </a:blip>
          <a:stretch>
            <a:fillRect/>
          </a:stretch>
        </a:blipFill>
        <a:effectLst/>
      </p:bgPr>
    </p:bg>
    <p:spTree>
      <p:nvGrpSpPr>
        <p:cNvPr id="1" name="Shape 96"/>
        <p:cNvGrpSpPr/>
        <p:nvPr/>
      </p:nvGrpSpPr>
      <p:grpSpPr>
        <a:xfrm>
          <a:off x="0" y="0"/>
          <a:ext cx="0" cy="0"/>
          <a:chOff x="0" y="0"/>
          <a:chExt cx="0" cy="0"/>
        </a:xfrm>
      </p:grpSpPr>
      <p:pic>
        <p:nvPicPr>
          <p:cNvPr id="98" name="Shape 98" descr="int_experience_wht_rgb_3000.png"/>
          <p:cNvPicPr preferRelativeResize="0"/>
          <p:nvPr/>
        </p:nvPicPr>
        <p:blipFill rotWithShape="1">
          <a:blip r:embed="rId3">
            <a:alphaModFix/>
          </a:blip>
          <a:srcRect/>
          <a:stretch/>
        </p:blipFill>
        <p:spPr>
          <a:xfrm>
            <a:off x="4653642" y="2257766"/>
            <a:ext cx="2780506" cy="281850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54569" y="2295837"/>
            <a:ext cx="11078633" cy="3952564"/>
          </a:xfrm>
        </p:spPr>
        <p:txBody>
          <a:bodyPr>
            <a:normAutofit/>
          </a:bodyPr>
          <a:lstStyle>
            <a:lvl1pPr>
              <a:defRPr sz="2000"/>
            </a:lvl1pPr>
            <a:lvl2pPr>
              <a:defRPr sz="18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07776" y="6418012"/>
            <a:ext cx="711200" cy="264771"/>
          </a:xfrm>
        </p:spPr>
        <p:txBody>
          <a:bodyPr/>
          <a:lstStyle>
            <a:lvl1pPr>
              <a:defRPr>
                <a:solidFill>
                  <a:schemeClr val="tx1"/>
                </a:solidFill>
              </a:defRPr>
            </a:lvl1pPr>
          </a:lstStyle>
          <a:p>
            <a:fld id="{E76FF339-C289-BD4E-BE3A-0EFF8D97C3C0}" type="slidenum">
              <a:rPr lang="en-US" smtClean="0"/>
              <a:pPr/>
              <a:t>‹#›</a:t>
            </a:fld>
            <a:r>
              <a:rPr lang="en-US" dirty="0" smtClean="0"/>
              <a:t>/37</a:t>
            </a:r>
            <a:endParaRPr lang="en-US" dirty="0"/>
          </a:p>
        </p:txBody>
      </p:sp>
    </p:spTree>
    <p:extLst>
      <p:ext uri="{BB962C8B-B14F-4D97-AF65-F5344CB8AC3E}">
        <p14:creationId xmlns:p14="http://schemas.microsoft.com/office/powerpoint/2010/main" val="328032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with Radial Gradient">
    <p:bg>
      <p:bgPr>
        <a:blipFill rotWithShape="1">
          <a:blip r:embed="rId2">
            <a:alphaModFix/>
          </a:blip>
          <a:stretch>
            <a:fillRect/>
          </a:stretch>
        </a:blipFill>
        <a:effectLst/>
      </p:bgPr>
    </p:bg>
    <p:spTree>
      <p:nvGrpSpPr>
        <p:cNvPr id="1" name="Shape 117"/>
        <p:cNvGrpSpPr/>
        <p:nvPr/>
      </p:nvGrpSpPr>
      <p:grpSpPr>
        <a:xfrm>
          <a:off x="0" y="0"/>
          <a:ext cx="0" cy="0"/>
          <a:chOff x="0" y="0"/>
          <a:chExt cx="0" cy="0"/>
        </a:xfrm>
      </p:grpSpPr>
      <p:pic>
        <p:nvPicPr>
          <p:cNvPr id="119" name="Shape 119" descr="int_experience_hrz_wht_rgb_1500.png"/>
          <p:cNvPicPr preferRelativeResize="0"/>
          <p:nvPr/>
        </p:nvPicPr>
        <p:blipFill rotWithShape="1">
          <a:blip r:embed="rId3">
            <a:alphaModFix/>
          </a:blip>
          <a:srcRect/>
          <a:stretch/>
        </p:blipFill>
        <p:spPr>
          <a:xfrm>
            <a:off x="614258" y="518970"/>
            <a:ext cx="2829000" cy="1182900"/>
          </a:xfrm>
          <a:prstGeom prst="rect">
            <a:avLst/>
          </a:prstGeom>
          <a:noFill/>
          <a:ln>
            <a:noFill/>
          </a:ln>
        </p:spPr>
      </p:pic>
      <p:sp>
        <p:nvSpPr>
          <p:cNvPr id="120" name="Shape 120"/>
          <p:cNvSpPr txBox="1">
            <a:spLocks noGrp="1"/>
          </p:cNvSpPr>
          <p:nvPr>
            <p:ph type="subTitle" idx="1"/>
          </p:nvPr>
        </p:nvSpPr>
        <p:spPr>
          <a:xfrm>
            <a:off x="607483" y="4657344"/>
            <a:ext cx="8440200" cy="12339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4"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69" marR="0" lvl="2" indent="-12668"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3" marR="0" lvl="5" indent="-1262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8"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121" name="Shape 121"/>
          <p:cNvSpPr txBox="1">
            <a:spLocks noGrp="1"/>
          </p:cNvSpPr>
          <p:nvPr>
            <p:ph type="ctrTitle"/>
          </p:nvPr>
        </p:nvSpPr>
        <p:spPr>
          <a:xfrm>
            <a:off x="584449" y="3372523"/>
            <a:ext cx="10950598" cy="1336498"/>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with Image">
    <p:bg>
      <p:bgPr>
        <a:gradFill>
          <a:gsLst>
            <a:gs pos="0">
              <a:schemeClr val="dk2"/>
            </a:gs>
            <a:gs pos="50000">
              <a:schemeClr val="accent2"/>
            </a:gs>
            <a:gs pos="100000">
              <a:schemeClr val="accent2"/>
            </a:gs>
          </a:gsLst>
          <a:lin ang="18900000" scaled="0"/>
        </a:gradFill>
        <a:effectLst/>
      </p:bgPr>
    </p:bg>
    <p:spTree>
      <p:nvGrpSpPr>
        <p:cNvPr id="1" name="Shape 122"/>
        <p:cNvGrpSpPr/>
        <p:nvPr/>
      </p:nvGrpSpPr>
      <p:grpSpPr>
        <a:xfrm>
          <a:off x="0" y="0"/>
          <a:ext cx="0" cy="0"/>
          <a:chOff x="0" y="0"/>
          <a:chExt cx="0" cy="0"/>
        </a:xfrm>
      </p:grpSpPr>
      <p:sp>
        <p:nvSpPr>
          <p:cNvPr id="123" name="Shape 123"/>
          <p:cNvSpPr>
            <a:spLocks noGrp="1"/>
          </p:cNvSpPr>
          <p:nvPr>
            <p:ph type="pic" idx="2"/>
          </p:nvPr>
        </p:nvSpPr>
        <p:spPr>
          <a:xfrm>
            <a:off x="0" y="0"/>
            <a:ext cx="12192000" cy="6358499"/>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125" name="Shape 125"/>
          <p:cNvPicPr preferRelativeResize="0"/>
          <p:nvPr/>
        </p:nvPicPr>
        <p:blipFill rotWithShape="1">
          <a:blip r:embed="rId2">
            <a:alphaModFix/>
          </a:blip>
          <a:srcRect/>
          <a:stretch/>
        </p:blipFill>
        <p:spPr>
          <a:xfrm>
            <a:off x="602397" y="510891"/>
            <a:ext cx="1664100" cy="1106400"/>
          </a:xfrm>
          <a:prstGeom prst="rect">
            <a:avLst/>
          </a:prstGeom>
          <a:noFill/>
          <a:ln>
            <a:noFill/>
          </a:ln>
        </p:spPr>
      </p:pic>
      <p:sp>
        <p:nvSpPr>
          <p:cNvPr id="126" name="Shape 126"/>
          <p:cNvSpPr txBox="1">
            <a:spLocks noGrp="1"/>
          </p:cNvSpPr>
          <p:nvPr>
            <p:ph type="subTitle" idx="1"/>
          </p:nvPr>
        </p:nvSpPr>
        <p:spPr>
          <a:xfrm>
            <a:off x="607483" y="4657344"/>
            <a:ext cx="8440200" cy="12339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4"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69" marR="0" lvl="2" indent="-12668"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3" marR="0" lvl="5" indent="-1262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8"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127" name="Shape 127"/>
          <p:cNvSpPr txBox="1">
            <a:spLocks noGrp="1"/>
          </p:cNvSpPr>
          <p:nvPr>
            <p:ph type="ctrTitle"/>
          </p:nvPr>
        </p:nvSpPr>
        <p:spPr>
          <a:xfrm>
            <a:off x="584449" y="3372523"/>
            <a:ext cx="10950598" cy="1336498"/>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ntent with Image">
    <p:spTree>
      <p:nvGrpSpPr>
        <p:cNvPr id="1" name="Shape 128"/>
        <p:cNvGrpSpPr/>
        <p:nvPr/>
      </p:nvGrpSpPr>
      <p:grpSpPr>
        <a:xfrm>
          <a:off x="0" y="0"/>
          <a:ext cx="0" cy="0"/>
          <a:chOff x="0" y="0"/>
          <a:chExt cx="0" cy="0"/>
        </a:xfrm>
      </p:grpSpPr>
      <p:sp>
        <p:nvSpPr>
          <p:cNvPr id="129" name="Shape 129"/>
          <p:cNvSpPr txBox="1">
            <a:spLocks noGrp="1"/>
          </p:cNvSpPr>
          <p:nvPr>
            <p:ph type="ftr" idx="11"/>
          </p:nvPr>
        </p:nvSpPr>
        <p:spPr>
          <a:xfrm>
            <a:off x="4165600" y="6432516"/>
            <a:ext cx="3860700" cy="3650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131" name="Shape 131"/>
          <p:cNvSpPr txBox="1">
            <a:spLocks noGrp="1"/>
          </p:cNvSpPr>
          <p:nvPr>
            <p:ph type="body" idx="1"/>
          </p:nvPr>
        </p:nvSpPr>
        <p:spPr>
          <a:xfrm>
            <a:off x="607485" y="1604433"/>
            <a:ext cx="5342398" cy="45678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899881" marR="0" lvl="2" indent="59626" algn="l" rtl="0">
              <a:lnSpc>
                <a:spcPct val="100000"/>
              </a:lnSpc>
              <a:spcBef>
                <a:spcPts val="1067"/>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3pPr>
            <a:lvl4pPr marL="1384299" marR="0" lvl="3"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199" marR="0" lvl="4"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title"/>
          </p:nvPr>
        </p:nvSpPr>
        <p:spPr>
          <a:xfrm>
            <a:off x="607483" y="411797"/>
            <a:ext cx="10972799" cy="11582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33" name="Shape 133"/>
          <p:cNvSpPr>
            <a:spLocks noGrp="1"/>
          </p:cNvSpPr>
          <p:nvPr>
            <p:ph type="pic" idx="2"/>
          </p:nvPr>
        </p:nvSpPr>
        <p:spPr>
          <a:xfrm>
            <a:off x="6441017" y="1257907"/>
            <a:ext cx="4241400" cy="2227800"/>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34" name="Shape 134"/>
          <p:cNvSpPr>
            <a:spLocks noGrp="1"/>
          </p:cNvSpPr>
          <p:nvPr>
            <p:ph type="pic" idx="3"/>
          </p:nvPr>
        </p:nvSpPr>
        <p:spPr>
          <a:xfrm>
            <a:off x="6441017" y="3791862"/>
            <a:ext cx="4241400" cy="2227800"/>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ull Bleed Image">
    <p:spTree>
      <p:nvGrpSpPr>
        <p:cNvPr id="1" name="Shape 140"/>
        <p:cNvGrpSpPr/>
        <p:nvPr/>
      </p:nvGrpSpPr>
      <p:grpSpPr>
        <a:xfrm>
          <a:off x="0" y="0"/>
          <a:ext cx="0" cy="0"/>
          <a:chOff x="0" y="0"/>
          <a:chExt cx="0" cy="0"/>
        </a:xfrm>
      </p:grpSpPr>
      <p:sp>
        <p:nvSpPr>
          <p:cNvPr id="141" name="Shape 141"/>
          <p:cNvSpPr>
            <a:spLocks noGrp="1"/>
          </p:cNvSpPr>
          <p:nvPr>
            <p:ph type="pic" idx="2"/>
          </p:nvPr>
        </p:nvSpPr>
        <p:spPr>
          <a:xfrm>
            <a:off x="0" y="0"/>
            <a:ext cx="12192000" cy="6358499"/>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143" name="Shape 143"/>
          <p:cNvSpPr txBox="1">
            <a:spLocks noGrp="1"/>
          </p:cNvSpPr>
          <p:nvPr>
            <p:ph type="ftr" idx="11"/>
          </p:nvPr>
        </p:nvSpPr>
        <p:spPr>
          <a:xfrm>
            <a:off x="4165600" y="6432516"/>
            <a:ext cx="3860700" cy="3650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title"/>
          </p:nvPr>
        </p:nvSpPr>
        <p:spPr>
          <a:xfrm>
            <a:off x="607483" y="411797"/>
            <a:ext cx="10972799" cy="11582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ext and Bottom Half Image">
    <p:spTree>
      <p:nvGrpSpPr>
        <p:cNvPr id="1" name="Shape 145"/>
        <p:cNvGrpSpPr/>
        <p:nvPr/>
      </p:nvGrpSpPr>
      <p:grpSpPr>
        <a:xfrm>
          <a:off x="0" y="0"/>
          <a:ext cx="0" cy="0"/>
          <a:chOff x="0" y="0"/>
          <a:chExt cx="0" cy="0"/>
        </a:xfrm>
      </p:grpSpPr>
      <p:sp>
        <p:nvSpPr>
          <p:cNvPr id="146" name="Shape 146"/>
          <p:cNvSpPr>
            <a:spLocks noGrp="1"/>
          </p:cNvSpPr>
          <p:nvPr>
            <p:ph type="pic" idx="2"/>
          </p:nvPr>
        </p:nvSpPr>
        <p:spPr>
          <a:xfrm>
            <a:off x="0" y="3432175"/>
            <a:ext cx="12192000" cy="2926199"/>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47" name="Shape 147"/>
          <p:cNvSpPr txBox="1">
            <a:spLocks noGrp="1"/>
          </p:cNvSpPr>
          <p:nvPr>
            <p:ph type="ftr" idx="11"/>
          </p:nvPr>
        </p:nvSpPr>
        <p:spPr>
          <a:xfrm>
            <a:off x="4165600" y="6432516"/>
            <a:ext cx="3860700" cy="3650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48" name="Shape 148"/>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149" name="Shape 149"/>
          <p:cNvSpPr txBox="1">
            <a:spLocks noGrp="1"/>
          </p:cNvSpPr>
          <p:nvPr>
            <p:ph type="body" idx="1"/>
          </p:nvPr>
        </p:nvSpPr>
        <p:spPr>
          <a:xfrm>
            <a:off x="607485" y="1604433"/>
            <a:ext cx="5342398" cy="17457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899881" marR="0" lvl="2" indent="59626" algn="l" rtl="0">
              <a:lnSpc>
                <a:spcPct val="100000"/>
              </a:lnSpc>
              <a:spcBef>
                <a:spcPts val="1067"/>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3pPr>
            <a:lvl4pPr marL="1384299" marR="0" lvl="3"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199" marR="0" lvl="4"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body" idx="3"/>
          </p:nvPr>
        </p:nvSpPr>
        <p:spPr>
          <a:xfrm>
            <a:off x="6237817" y="1604433"/>
            <a:ext cx="5340298" cy="17457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899881" marR="0" lvl="2" indent="59626" algn="l" rtl="0">
              <a:lnSpc>
                <a:spcPct val="100000"/>
              </a:lnSpc>
              <a:spcBef>
                <a:spcPts val="1067"/>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3pPr>
            <a:lvl4pPr marL="1384299" marR="0" lvl="3"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199" marR="0" lvl="4"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1" name="Shape 151"/>
          <p:cNvSpPr txBox="1"/>
          <p:nvPr/>
        </p:nvSpPr>
        <p:spPr>
          <a:xfrm>
            <a:off x="1345983" y="6634392"/>
            <a:ext cx="184799" cy="297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333" b="0" i="0" u="none" strike="noStrike" cap="none">
              <a:solidFill>
                <a:srgbClr val="003C71"/>
              </a:solidFill>
              <a:latin typeface="Arial"/>
              <a:ea typeface="Arial"/>
              <a:cs typeface="Arial"/>
              <a:sym typeface="Arial"/>
            </a:endParaRPr>
          </a:p>
        </p:txBody>
      </p:sp>
      <p:sp>
        <p:nvSpPr>
          <p:cNvPr id="152" name="Shape 152"/>
          <p:cNvSpPr txBox="1">
            <a:spLocks noGrp="1"/>
          </p:cNvSpPr>
          <p:nvPr>
            <p:ph type="title"/>
          </p:nvPr>
        </p:nvSpPr>
        <p:spPr>
          <a:xfrm>
            <a:off x="607483" y="411797"/>
            <a:ext cx="10972799" cy="11582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Shape 153"/>
        <p:cNvGrpSpPr/>
        <p:nvPr/>
      </p:nvGrpSpPr>
      <p:grpSpPr>
        <a:xfrm>
          <a:off x="0" y="0"/>
          <a:ext cx="0" cy="0"/>
          <a:chOff x="0" y="0"/>
          <a:chExt cx="0" cy="0"/>
        </a:xfrm>
      </p:grpSpPr>
      <p:sp>
        <p:nvSpPr>
          <p:cNvPr id="154" name="Shape 154"/>
          <p:cNvSpPr>
            <a:spLocks noGrp="1"/>
          </p:cNvSpPr>
          <p:nvPr>
            <p:ph type="pic" idx="2"/>
          </p:nvPr>
        </p:nvSpPr>
        <p:spPr>
          <a:xfrm>
            <a:off x="6237817" y="0"/>
            <a:ext cx="5954099" cy="6358499"/>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5" name="Shape 155"/>
          <p:cNvSpPr txBox="1">
            <a:spLocks noGrp="1"/>
          </p:cNvSpPr>
          <p:nvPr>
            <p:ph type="title"/>
          </p:nvPr>
        </p:nvSpPr>
        <p:spPr>
          <a:xfrm>
            <a:off x="607483" y="411797"/>
            <a:ext cx="5342398" cy="11582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56" name="Shape 156"/>
          <p:cNvSpPr txBox="1">
            <a:spLocks noGrp="1"/>
          </p:cNvSpPr>
          <p:nvPr>
            <p:ph type="ftr" idx="11"/>
          </p:nvPr>
        </p:nvSpPr>
        <p:spPr>
          <a:xfrm>
            <a:off x="4165600" y="6432516"/>
            <a:ext cx="3860700" cy="3650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57" name="Shape 157"/>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158" name="Shape 158"/>
          <p:cNvSpPr txBox="1">
            <a:spLocks noGrp="1"/>
          </p:cNvSpPr>
          <p:nvPr>
            <p:ph type="body" idx="1"/>
          </p:nvPr>
        </p:nvSpPr>
        <p:spPr>
          <a:xfrm>
            <a:off x="607485" y="1766991"/>
            <a:ext cx="5342398" cy="45678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899881" marR="0" lvl="2" indent="59626" algn="l" rtl="0">
              <a:lnSpc>
                <a:spcPct val="100000"/>
              </a:lnSpc>
              <a:spcBef>
                <a:spcPts val="1067"/>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3pPr>
            <a:lvl4pPr marL="1384299" marR="0" lvl="3"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199" marR="0" lvl="4" indent="8890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ue Section Break">
    <p:bg>
      <p:bgPr>
        <a:blipFill rotWithShape="1">
          <a:blip r:embed="rId2">
            <a:alphaModFix/>
          </a:blip>
          <a:stretch>
            <a:fillRect/>
          </a:stretch>
        </a:blipFill>
        <a:effectLst/>
      </p:bgPr>
    </p:bg>
    <p:spTree>
      <p:nvGrpSpPr>
        <p:cNvPr id="1" name="Shape 159"/>
        <p:cNvGrpSpPr/>
        <p:nvPr/>
      </p:nvGrpSpPr>
      <p:grpSpPr>
        <a:xfrm>
          <a:off x="0" y="0"/>
          <a:ext cx="0" cy="0"/>
          <a:chOff x="0" y="0"/>
          <a:chExt cx="0" cy="0"/>
        </a:xfrm>
      </p:grpSpPr>
      <p:sp>
        <p:nvSpPr>
          <p:cNvPr id="161" name="Shape 161"/>
          <p:cNvSpPr txBox="1">
            <a:spLocks noGrp="1"/>
          </p:cNvSpPr>
          <p:nvPr>
            <p:ph type="subTitle" idx="1"/>
          </p:nvPr>
        </p:nvSpPr>
        <p:spPr>
          <a:xfrm>
            <a:off x="607483" y="4615010"/>
            <a:ext cx="8440200" cy="12339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4"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69" marR="0" lvl="2" indent="-12668"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3" marR="0" lvl="5" indent="-1262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8"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162" name="Shape 162"/>
          <p:cNvSpPr txBox="1">
            <a:spLocks noGrp="1"/>
          </p:cNvSpPr>
          <p:nvPr>
            <p:ph type="ctrTitle"/>
          </p:nvPr>
        </p:nvSpPr>
        <p:spPr>
          <a:xfrm>
            <a:off x="584449" y="3220123"/>
            <a:ext cx="10950598" cy="133649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800"/>
              </a:spcAft>
              <a:buClr>
                <a:schemeClr val="lt1"/>
              </a:buClr>
              <a:buFont typeface="Arial"/>
              <a:buNone/>
              <a:defRPr sz="5333"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with Radial Gradient">
    <p:bg>
      <p:bgPr>
        <a:blipFill rotWithShape="1">
          <a:blip r:embed="rId2">
            <a:alphaModFix/>
          </a:blip>
          <a:stretch>
            <a:fillRect/>
          </a:stretch>
        </a:blipFill>
        <a:effectLst/>
      </p:bgPr>
    </p:bg>
    <p:spTree>
      <p:nvGrpSpPr>
        <p:cNvPr id="1" name="Shape 39"/>
        <p:cNvGrpSpPr/>
        <p:nvPr/>
      </p:nvGrpSpPr>
      <p:grpSpPr>
        <a:xfrm>
          <a:off x="0" y="0"/>
          <a:ext cx="0" cy="0"/>
          <a:chOff x="0" y="0"/>
          <a:chExt cx="0" cy="0"/>
        </a:xfrm>
      </p:grpSpPr>
      <p:pic>
        <p:nvPicPr>
          <p:cNvPr id="41" name="Shape 41" descr="int_experience_hrz_wht_rgb_1500.png"/>
          <p:cNvPicPr preferRelativeResize="0"/>
          <p:nvPr/>
        </p:nvPicPr>
        <p:blipFill rotWithShape="1">
          <a:blip r:embed="rId3">
            <a:alphaModFix/>
          </a:blip>
          <a:srcRect/>
          <a:stretch/>
        </p:blipFill>
        <p:spPr>
          <a:xfrm>
            <a:off x="614258" y="518970"/>
            <a:ext cx="2829020" cy="1183043"/>
          </a:xfrm>
          <a:prstGeom prst="rect">
            <a:avLst/>
          </a:prstGeom>
          <a:noFill/>
          <a:ln>
            <a:noFill/>
          </a:ln>
        </p:spPr>
      </p:pic>
      <p:sp>
        <p:nvSpPr>
          <p:cNvPr id="42" name="Shape 42"/>
          <p:cNvSpPr txBox="1">
            <a:spLocks noGrp="1"/>
          </p:cNvSpPr>
          <p:nvPr>
            <p:ph type="subTitle" idx="1"/>
          </p:nvPr>
        </p:nvSpPr>
        <p:spPr>
          <a:xfrm>
            <a:off x="607483" y="4657344"/>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3" name="Shape 43"/>
          <p:cNvSpPr txBox="1">
            <a:spLocks noGrp="1"/>
          </p:cNvSpPr>
          <p:nvPr>
            <p:ph type="ctrTitle"/>
          </p:nvPr>
        </p:nvSpPr>
        <p:spPr>
          <a:xfrm>
            <a:off x="584449" y="3372523"/>
            <a:ext cx="10950515" cy="1336387"/>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Hero Text">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07483" y="2979841"/>
            <a:ext cx="10363200" cy="1500298"/>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chemeClr val="accent2"/>
              </a:buClr>
              <a:buFont typeface="Noto Sans Symbols"/>
              <a:buNone/>
              <a:defRPr sz="5333" b="0" i="0" u="none" strike="noStrike" cap="none">
                <a:solidFill>
                  <a:schemeClr val="accent2"/>
                </a:solidFill>
                <a:latin typeface="Arial"/>
                <a:ea typeface="Arial"/>
                <a:cs typeface="Arial"/>
                <a:sym typeface="Arial"/>
              </a:defRPr>
            </a:lvl1pPr>
            <a:lvl2pPr marL="609584"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69" marR="0" lvl="2" indent="-12668"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3" marR="0" lvl="5" indent="-1262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8"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165" name="Shape 165"/>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166" name="Shape 166"/>
          <p:cNvSpPr txBox="1">
            <a:spLocks noGrp="1"/>
          </p:cNvSpPr>
          <p:nvPr>
            <p:ph type="title"/>
          </p:nvPr>
        </p:nvSpPr>
        <p:spPr>
          <a:xfrm>
            <a:off x="607483" y="1469058"/>
            <a:ext cx="10363200" cy="1361999"/>
          </a:xfrm>
          <a:prstGeom prst="rect">
            <a:avLst/>
          </a:prstGeom>
          <a:noFill/>
          <a:ln>
            <a:noFill/>
          </a:ln>
        </p:spPr>
        <p:txBody>
          <a:bodyPr lIns="91425" tIns="91425" rIns="91425" bIns="91425" anchor="b" anchorCtr="0"/>
          <a:lstStyle>
            <a:lvl1pPr marL="0" marR="0" lvl="0" indent="0" algn="l" rtl="0">
              <a:lnSpc>
                <a:spcPct val="80000"/>
              </a:lnSpc>
              <a:spcBef>
                <a:spcPts val="0"/>
              </a:spcBef>
              <a:spcAft>
                <a:spcPts val="0"/>
              </a:spcAft>
              <a:buClr>
                <a:srgbClr val="003C71"/>
              </a:buClr>
              <a:buFont typeface="Arial"/>
              <a:buNone/>
              <a:defRPr sz="53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ue Section Break Image">
    <p:bg>
      <p:bgPr>
        <a:gradFill>
          <a:gsLst>
            <a:gs pos="0">
              <a:schemeClr val="dk2"/>
            </a:gs>
            <a:gs pos="50000">
              <a:schemeClr val="accent2"/>
            </a:gs>
            <a:gs pos="100000">
              <a:schemeClr val="accent2"/>
            </a:gs>
          </a:gsLst>
          <a:lin ang="18900000" scaled="0"/>
        </a:gradFill>
        <a:effectLst/>
      </p:bgPr>
    </p:bg>
    <p:spTree>
      <p:nvGrpSpPr>
        <p:cNvPr id="1" name="Shape 167"/>
        <p:cNvGrpSpPr/>
        <p:nvPr/>
      </p:nvGrpSpPr>
      <p:grpSpPr>
        <a:xfrm>
          <a:off x="0" y="0"/>
          <a:ext cx="0" cy="0"/>
          <a:chOff x="0" y="0"/>
          <a:chExt cx="0" cy="0"/>
        </a:xfrm>
      </p:grpSpPr>
      <p:sp>
        <p:nvSpPr>
          <p:cNvPr id="168" name="Shape 168"/>
          <p:cNvSpPr>
            <a:spLocks noGrp="1"/>
          </p:cNvSpPr>
          <p:nvPr>
            <p:ph type="pic" idx="2"/>
          </p:nvPr>
        </p:nvSpPr>
        <p:spPr>
          <a:xfrm>
            <a:off x="0" y="0"/>
            <a:ext cx="12192000" cy="3432299"/>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607483" y="4465048"/>
            <a:ext cx="10363200" cy="15003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4"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69" marR="0" lvl="2" indent="-12668"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3" marR="0" lvl="5" indent="-1262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8"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171" name="Shape 171"/>
          <p:cNvSpPr txBox="1">
            <a:spLocks noGrp="1"/>
          </p:cNvSpPr>
          <p:nvPr>
            <p:ph type="title"/>
          </p:nvPr>
        </p:nvSpPr>
        <p:spPr>
          <a:xfrm>
            <a:off x="596195" y="2960991"/>
            <a:ext cx="11595899" cy="1361999"/>
          </a:xfrm>
          <a:prstGeom prst="rect">
            <a:avLst/>
          </a:prstGeom>
          <a:noFill/>
          <a:ln>
            <a:noFill/>
          </a:ln>
        </p:spPr>
        <p:txBody>
          <a:bodyPr lIns="91425" tIns="91425" rIns="91425" bIns="91425" anchor="b" anchorCtr="0"/>
          <a:lstStyle>
            <a:lvl1pPr marL="0" marR="0" lvl="0" indent="0" algn="l" rtl="0">
              <a:lnSpc>
                <a:spcPct val="137502"/>
              </a:lnSpc>
              <a:spcBef>
                <a:spcPts val="320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ack Cover Radial Gradient">
    <p:bg>
      <p:bgPr>
        <a:blipFill rotWithShape="1">
          <a:blip r:embed="rId2">
            <a:alphaModFix/>
          </a:blip>
          <a:stretch>
            <a:fillRect/>
          </a:stretch>
        </a:blipFill>
        <a:effectLst/>
      </p:bgPr>
    </p:bg>
    <p:spTree>
      <p:nvGrpSpPr>
        <p:cNvPr id="1" name="Shape 172"/>
        <p:cNvGrpSpPr/>
        <p:nvPr/>
      </p:nvGrpSpPr>
      <p:grpSpPr>
        <a:xfrm>
          <a:off x="0" y="0"/>
          <a:ext cx="0" cy="0"/>
          <a:chOff x="0" y="0"/>
          <a:chExt cx="0" cy="0"/>
        </a:xfrm>
      </p:grpSpPr>
      <p:pic>
        <p:nvPicPr>
          <p:cNvPr id="173" name="Shape 173" descr="\\.psf\Home\Desktop\Intel.png"/>
          <p:cNvPicPr preferRelativeResize="0"/>
          <p:nvPr/>
        </p:nvPicPr>
        <p:blipFill rotWithShape="1">
          <a:blip r:embed="rId3">
            <a:alphaModFix/>
          </a:blip>
          <a:srcRect/>
          <a:stretch/>
        </p:blipFill>
        <p:spPr>
          <a:xfrm>
            <a:off x="4636576" y="2500173"/>
            <a:ext cx="2811598" cy="18530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Back Cover Radial Gradient">
    <p:bg>
      <p:bgPr>
        <a:blipFill rotWithShape="1">
          <a:blip r:embed="rId2">
            <a:alphaModFix/>
          </a:blip>
          <a:stretch>
            <a:fillRect/>
          </a:stretch>
        </a:blipFill>
        <a:effectLst/>
      </p:bgPr>
    </p:bg>
    <p:spTree>
      <p:nvGrpSpPr>
        <p:cNvPr id="1" name="Shape 174"/>
        <p:cNvGrpSpPr/>
        <p:nvPr/>
      </p:nvGrpSpPr>
      <p:grpSpPr>
        <a:xfrm>
          <a:off x="0" y="0"/>
          <a:ext cx="0" cy="0"/>
          <a:chOff x="0" y="0"/>
          <a:chExt cx="0" cy="0"/>
        </a:xfrm>
      </p:grpSpPr>
      <p:pic>
        <p:nvPicPr>
          <p:cNvPr id="176" name="Shape 176" descr="int_experience_wht_rgb_3000.png"/>
          <p:cNvPicPr preferRelativeResize="0"/>
          <p:nvPr/>
        </p:nvPicPr>
        <p:blipFill rotWithShape="1">
          <a:blip r:embed="rId3">
            <a:alphaModFix/>
          </a:blip>
          <a:srcRect/>
          <a:stretch/>
        </p:blipFill>
        <p:spPr>
          <a:xfrm>
            <a:off x="4653642" y="2257766"/>
            <a:ext cx="2780400" cy="28184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54569" y="2295837"/>
            <a:ext cx="11078633" cy="3952564"/>
          </a:xfrm>
        </p:spPr>
        <p:txBody>
          <a:bodyPr>
            <a:normAutofit/>
          </a:bodyPr>
          <a:lstStyle>
            <a:lvl1pPr>
              <a:defRPr sz="2000"/>
            </a:lvl1pPr>
            <a:lvl2pPr>
              <a:defRPr sz="18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07776" y="6418012"/>
            <a:ext cx="711200" cy="264771"/>
          </a:xfrm>
        </p:spPr>
        <p:txBody>
          <a:bodyPr/>
          <a:lstStyle>
            <a:lvl1pPr>
              <a:defRPr>
                <a:solidFill>
                  <a:schemeClr val="tx1"/>
                </a:solidFill>
              </a:defRPr>
            </a:lvl1pPr>
          </a:lstStyle>
          <a:p>
            <a:fld id="{E76FF339-C289-BD4E-BE3A-0EFF8D97C3C0}" type="slidenum">
              <a:rPr lang="en-US" smtClean="0"/>
              <a:pPr/>
              <a:t>‹#›</a:t>
            </a:fld>
            <a:r>
              <a:rPr lang="en-US" dirty="0" smtClean="0"/>
              <a:t>/37</a:t>
            </a:r>
            <a:endParaRPr lang="en-US" dirty="0"/>
          </a:p>
        </p:txBody>
      </p:sp>
    </p:spTree>
    <p:extLst>
      <p:ext uri="{BB962C8B-B14F-4D97-AF65-F5344CB8AC3E}">
        <p14:creationId xmlns:p14="http://schemas.microsoft.com/office/powerpoint/2010/main" val="174505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and Bulleted Text">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a:solidFill>
                  <a:schemeClr val="lt1"/>
                </a:solidFill>
                <a:latin typeface="Arial"/>
                <a:ea typeface="Arial"/>
                <a:cs typeface="Arial"/>
                <a:sym typeface="Arial"/>
              </a:rPr>
              <a:t>‹#›</a:t>
            </a:fld>
            <a:endParaRPr lang="en-US" sz="1067" b="0" i="0" u="none" strike="noStrike" cap="none">
              <a:solidFill>
                <a:schemeClr val="lt1"/>
              </a:solidFill>
              <a:latin typeface="Arial"/>
              <a:ea typeface="Arial"/>
              <a:cs typeface="Arial"/>
              <a:sym typeface="Arial"/>
            </a:endParaRPr>
          </a:p>
        </p:txBody>
      </p:sp>
      <p:sp>
        <p:nvSpPr>
          <p:cNvPr id="21" name="Shape 21"/>
          <p:cNvSpPr txBox="1">
            <a:spLocks noGrp="1"/>
          </p:cNvSpPr>
          <p:nvPr>
            <p:ph type="body" idx="1"/>
          </p:nvPr>
        </p:nvSpPr>
        <p:spPr>
          <a:xfrm>
            <a:off x="102500" y="1025811"/>
            <a:ext cx="11736351" cy="4883691"/>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title"/>
          </p:nvPr>
        </p:nvSpPr>
        <p:spPr>
          <a:xfrm>
            <a:off x="100383" y="85821"/>
            <a:ext cx="10972799" cy="85344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2100590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pPr/>
              <a:t>‹#›</a:t>
            </a:fld>
            <a:endParaRPr lang="de-DE"/>
          </a:p>
        </p:txBody>
      </p:sp>
    </p:spTree>
    <p:extLst>
      <p:ext uri="{BB962C8B-B14F-4D97-AF65-F5344CB8AC3E}">
        <p14:creationId xmlns:p14="http://schemas.microsoft.com/office/powerpoint/2010/main" val="4273751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with Image">
    <p:bg>
      <p:bgPr>
        <a:gradFill>
          <a:gsLst>
            <a:gs pos="0">
              <a:schemeClr val="dk2"/>
            </a:gs>
            <a:gs pos="50000">
              <a:schemeClr val="accent2"/>
            </a:gs>
            <a:gs pos="100000">
              <a:schemeClr val="accent2"/>
            </a:gs>
          </a:gsLst>
          <a:lin ang="18900000" scaled="0"/>
        </a:gradFill>
        <a:effectLst/>
      </p:bgPr>
    </p:bg>
    <p:spTree>
      <p:nvGrpSpPr>
        <p:cNvPr id="1" name="Shape 44"/>
        <p:cNvGrpSpPr/>
        <p:nvPr/>
      </p:nvGrpSpPr>
      <p:grpSpPr>
        <a:xfrm>
          <a:off x="0" y="0"/>
          <a:ext cx="0" cy="0"/>
          <a:chOff x="0" y="0"/>
          <a:chExt cx="0" cy="0"/>
        </a:xfrm>
      </p:grpSpPr>
      <p:sp>
        <p:nvSpPr>
          <p:cNvPr id="45" name="Shape 45"/>
          <p:cNvSpPr>
            <a:spLocks noGrp="1"/>
          </p:cNvSpPr>
          <p:nvPr>
            <p:ph type="pic" idx="2"/>
          </p:nvPr>
        </p:nvSpPr>
        <p:spPr>
          <a:xfrm>
            <a:off x="0" y="0"/>
            <a:ext cx="12192000" cy="6358466"/>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47" name="Shape 47"/>
          <p:cNvPicPr preferRelativeResize="0"/>
          <p:nvPr/>
        </p:nvPicPr>
        <p:blipFill rotWithShape="1">
          <a:blip r:embed="rId2">
            <a:alphaModFix/>
          </a:blip>
          <a:srcRect/>
          <a:stretch/>
        </p:blipFill>
        <p:spPr>
          <a:xfrm>
            <a:off x="602397" y="510891"/>
            <a:ext cx="1664065" cy="1106467"/>
          </a:xfrm>
          <a:prstGeom prst="rect">
            <a:avLst/>
          </a:prstGeom>
          <a:noFill/>
          <a:ln>
            <a:noFill/>
          </a:ln>
        </p:spPr>
      </p:pic>
      <p:sp>
        <p:nvSpPr>
          <p:cNvPr id="48" name="Shape 48"/>
          <p:cNvSpPr txBox="1">
            <a:spLocks noGrp="1"/>
          </p:cNvSpPr>
          <p:nvPr>
            <p:ph type="subTitle" idx="1"/>
          </p:nvPr>
        </p:nvSpPr>
        <p:spPr>
          <a:xfrm>
            <a:off x="607483" y="4657344"/>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9" name="Shape 49"/>
          <p:cNvSpPr txBox="1">
            <a:spLocks noGrp="1"/>
          </p:cNvSpPr>
          <p:nvPr>
            <p:ph type="ctrTitle"/>
          </p:nvPr>
        </p:nvSpPr>
        <p:spPr>
          <a:xfrm>
            <a:off x="584449" y="3372523"/>
            <a:ext cx="10950515" cy="1336387"/>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with Image">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53" name="Shape 53"/>
          <p:cNvSpPr txBox="1">
            <a:spLocks noGrp="1"/>
          </p:cNvSpPr>
          <p:nvPr>
            <p:ph type="body" idx="1"/>
          </p:nvPr>
        </p:nvSpPr>
        <p:spPr>
          <a:xfrm>
            <a:off x="607485" y="1604433"/>
            <a:ext cx="5342466" cy="4567765"/>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title"/>
          </p:nvPr>
        </p:nvSpPr>
        <p:spPr>
          <a:xfrm>
            <a:off x="607483" y="411797"/>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5" name="Shape 55"/>
          <p:cNvSpPr>
            <a:spLocks noGrp="1"/>
          </p:cNvSpPr>
          <p:nvPr>
            <p:ph type="pic" idx="2"/>
          </p:nvPr>
        </p:nvSpPr>
        <p:spPr>
          <a:xfrm>
            <a:off x="6441017" y="1257907"/>
            <a:ext cx="4241495" cy="2227932"/>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6" name="Shape 56"/>
          <p:cNvSpPr>
            <a:spLocks noGrp="1"/>
          </p:cNvSpPr>
          <p:nvPr>
            <p:ph type="pic" idx="3"/>
          </p:nvPr>
        </p:nvSpPr>
        <p:spPr>
          <a:xfrm>
            <a:off x="6441017" y="3791862"/>
            <a:ext cx="4241495" cy="2227932"/>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ull Bleed Image">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0" y="0"/>
            <a:ext cx="12192000" cy="6358466"/>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65" name="Shape 65"/>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title"/>
          </p:nvPr>
        </p:nvSpPr>
        <p:spPr>
          <a:xfrm>
            <a:off x="607483" y="411797"/>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ext and Bottom Half Image">
    <p:spTree>
      <p:nvGrpSpPr>
        <p:cNvPr id="1" name="Shape 67"/>
        <p:cNvGrpSpPr/>
        <p:nvPr/>
      </p:nvGrpSpPr>
      <p:grpSpPr>
        <a:xfrm>
          <a:off x="0" y="0"/>
          <a:ext cx="0" cy="0"/>
          <a:chOff x="0" y="0"/>
          <a:chExt cx="0" cy="0"/>
        </a:xfrm>
      </p:grpSpPr>
      <p:sp>
        <p:nvSpPr>
          <p:cNvPr id="68" name="Shape 68"/>
          <p:cNvSpPr>
            <a:spLocks noGrp="1"/>
          </p:cNvSpPr>
          <p:nvPr>
            <p:ph type="pic" idx="2"/>
          </p:nvPr>
        </p:nvSpPr>
        <p:spPr>
          <a:xfrm>
            <a:off x="0" y="3432175"/>
            <a:ext cx="12192000" cy="2926292"/>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71" name="Shape 71"/>
          <p:cNvSpPr txBox="1">
            <a:spLocks noGrp="1"/>
          </p:cNvSpPr>
          <p:nvPr>
            <p:ph type="body" idx="1"/>
          </p:nvPr>
        </p:nvSpPr>
        <p:spPr>
          <a:xfrm>
            <a:off x="607485" y="1604433"/>
            <a:ext cx="5342466" cy="174572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body" idx="3"/>
          </p:nvPr>
        </p:nvSpPr>
        <p:spPr>
          <a:xfrm>
            <a:off x="6237817" y="1604433"/>
            <a:ext cx="5340352" cy="174572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3" name="Shape 73"/>
          <p:cNvSpPr txBox="1"/>
          <p:nvPr/>
        </p:nvSpPr>
        <p:spPr>
          <a:xfrm>
            <a:off x="1345983" y="6634392"/>
            <a:ext cx="184730" cy="2974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333" b="0" i="0" u="none" strike="noStrike" cap="none">
              <a:solidFill>
                <a:srgbClr val="003C71"/>
              </a:solidFill>
              <a:latin typeface="Arial"/>
              <a:ea typeface="Arial"/>
              <a:cs typeface="Arial"/>
              <a:sym typeface="Arial"/>
            </a:endParaRPr>
          </a:p>
        </p:txBody>
      </p:sp>
      <p:sp>
        <p:nvSpPr>
          <p:cNvPr id="74" name="Shape 74"/>
          <p:cNvSpPr txBox="1">
            <a:spLocks noGrp="1"/>
          </p:cNvSpPr>
          <p:nvPr>
            <p:ph type="title"/>
          </p:nvPr>
        </p:nvSpPr>
        <p:spPr>
          <a:xfrm>
            <a:off x="607483" y="411797"/>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ue Section Break">
    <p:bg>
      <p:bgPr>
        <a:blipFill rotWithShape="1">
          <a:blip r:embed="rId2">
            <a:alphaModFix/>
          </a:blip>
          <a:stretch>
            <a:fillRect/>
          </a:stretch>
        </a:blipFill>
        <a:effectLst/>
      </p:bgPr>
    </p:bg>
    <p:spTree>
      <p:nvGrpSpPr>
        <p:cNvPr id="1" name="Shape 81"/>
        <p:cNvGrpSpPr/>
        <p:nvPr/>
      </p:nvGrpSpPr>
      <p:grpSpPr>
        <a:xfrm>
          <a:off x="0" y="0"/>
          <a:ext cx="0" cy="0"/>
          <a:chOff x="0" y="0"/>
          <a:chExt cx="0" cy="0"/>
        </a:xfrm>
      </p:grpSpPr>
      <p:sp>
        <p:nvSpPr>
          <p:cNvPr id="83" name="Shape 83"/>
          <p:cNvSpPr txBox="1">
            <a:spLocks noGrp="1"/>
          </p:cNvSpPr>
          <p:nvPr>
            <p:ph type="subTitle" idx="1"/>
          </p:nvPr>
        </p:nvSpPr>
        <p:spPr>
          <a:xfrm>
            <a:off x="607483" y="4615010"/>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84" name="Shape 84"/>
          <p:cNvSpPr txBox="1">
            <a:spLocks noGrp="1"/>
          </p:cNvSpPr>
          <p:nvPr>
            <p:ph type="ctrTitle"/>
          </p:nvPr>
        </p:nvSpPr>
        <p:spPr>
          <a:xfrm>
            <a:off x="584449" y="3220123"/>
            <a:ext cx="10950515" cy="133638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800"/>
              </a:spcAft>
              <a:buClr>
                <a:schemeClr val="lt1"/>
              </a:buClr>
              <a:buFont typeface="Arial"/>
              <a:buNone/>
              <a:defRPr sz="5333"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Hero Text">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07483" y="2979841"/>
            <a:ext cx="10363200" cy="1500187"/>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chemeClr val="accent2"/>
              </a:buClr>
              <a:buFont typeface="Noto Sans Symbols"/>
              <a:buNone/>
              <a:defRPr sz="5333" b="0" i="0" u="none" strike="noStrike" cap="none">
                <a:solidFill>
                  <a:schemeClr val="accent2"/>
                </a:solidFill>
                <a:latin typeface="Arial"/>
                <a:ea typeface="Arial"/>
                <a:cs typeface="Arial"/>
                <a:sym typeface="Arial"/>
              </a:defRPr>
            </a:lvl1pPr>
            <a:lvl2pPr marL="609585"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9"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88" name="Shape 88"/>
          <p:cNvSpPr txBox="1">
            <a:spLocks noGrp="1"/>
          </p:cNvSpPr>
          <p:nvPr>
            <p:ph type="title"/>
          </p:nvPr>
        </p:nvSpPr>
        <p:spPr>
          <a:xfrm>
            <a:off x="607483" y="1469058"/>
            <a:ext cx="10363200" cy="1362075"/>
          </a:xfrm>
          <a:prstGeom prst="rect">
            <a:avLst/>
          </a:prstGeom>
          <a:noFill/>
          <a:ln>
            <a:noFill/>
          </a:ln>
        </p:spPr>
        <p:txBody>
          <a:bodyPr lIns="91425" tIns="91425" rIns="91425" bIns="91425" anchor="b" anchorCtr="0"/>
          <a:lstStyle>
            <a:lvl1pPr marL="0" marR="0" lvl="0" indent="0" algn="l" rtl="0">
              <a:lnSpc>
                <a:spcPct val="80000"/>
              </a:lnSpc>
              <a:spcBef>
                <a:spcPts val="0"/>
              </a:spcBef>
              <a:spcAft>
                <a:spcPts val="0"/>
              </a:spcAft>
              <a:buClr>
                <a:srgbClr val="003C71"/>
              </a:buClr>
              <a:buFont typeface="Arial"/>
              <a:buNone/>
              <a:defRPr sz="53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ue Section Break Image">
    <p:bg>
      <p:bgPr>
        <a:gradFill>
          <a:gsLst>
            <a:gs pos="0">
              <a:schemeClr val="dk2"/>
            </a:gs>
            <a:gs pos="50000">
              <a:schemeClr val="accent2"/>
            </a:gs>
            <a:gs pos="100000">
              <a:schemeClr val="accent2"/>
            </a:gs>
          </a:gsLst>
          <a:lin ang="18900000" scaled="0"/>
        </a:gradFill>
        <a:effectLst/>
      </p:bgPr>
    </p:bg>
    <p:spTree>
      <p:nvGrpSpPr>
        <p:cNvPr id="1" name="Shape 89"/>
        <p:cNvGrpSpPr/>
        <p:nvPr/>
      </p:nvGrpSpPr>
      <p:grpSpPr>
        <a:xfrm>
          <a:off x="0" y="0"/>
          <a:ext cx="0" cy="0"/>
          <a:chOff x="0" y="0"/>
          <a:chExt cx="0" cy="0"/>
        </a:xfrm>
      </p:grpSpPr>
      <p:sp>
        <p:nvSpPr>
          <p:cNvPr id="90" name="Shape 90"/>
          <p:cNvSpPr>
            <a:spLocks noGrp="1"/>
          </p:cNvSpPr>
          <p:nvPr>
            <p:ph type="pic" idx="2"/>
          </p:nvPr>
        </p:nvSpPr>
        <p:spPr>
          <a:xfrm>
            <a:off x="0" y="0"/>
            <a:ext cx="12192000" cy="3432175"/>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1"/>
          </p:nvPr>
        </p:nvSpPr>
        <p:spPr>
          <a:xfrm>
            <a:off x="607483" y="4465048"/>
            <a:ext cx="10363200" cy="1500187"/>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9"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93" name="Shape 93"/>
          <p:cNvSpPr txBox="1">
            <a:spLocks noGrp="1"/>
          </p:cNvSpPr>
          <p:nvPr>
            <p:ph type="title"/>
          </p:nvPr>
        </p:nvSpPr>
        <p:spPr>
          <a:xfrm>
            <a:off x="596195" y="2960991"/>
            <a:ext cx="11595803" cy="1362075"/>
          </a:xfrm>
          <a:prstGeom prst="rect">
            <a:avLst/>
          </a:prstGeom>
          <a:noFill/>
          <a:ln>
            <a:noFill/>
          </a:ln>
        </p:spPr>
        <p:txBody>
          <a:bodyPr lIns="91425" tIns="91425" rIns="91425" bIns="91425" anchor="b" anchorCtr="0"/>
          <a:lstStyle>
            <a:lvl1pPr marL="0" marR="0" lvl="0" indent="0" algn="l" rtl="0">
              <a:lnSpc>
                <a:spcPct val="137502"/>
              </a:lnSpc>
              <a:spcBef>
                <a:spcPts val="320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2112" y="6345935"/>
            <a:ext cx="12192000" cy="512064"/>
          </a:xfrm>
          <a:prstGeom prst="rect">
            <a:avLst/>
          </a:prstGeom>
          <a:gradFill>
            <a:gsLst>
              <a:gs pos="0">
                <a:schemeClr val="dk2"/>
              </a:gs>
              <a:gs pos="50000">
                <a:schemeClr val="accent2"/>
              </a:gs>
              <a:gs pos="100000">
                <a:schemeClr val="accent2"/>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Arial"/>
              <a:ea typeface="Arial"/>
              <a:cs typeface="Arial"/>
              <a:sym typeface="Arial"/>
            </a:endParaRPr>
          </a:p>
        </p:txBody>
      </p:sp>
      <p:pic>
        <p:nvPicPr>
          <p:cNvPr id="12" name="Shape 12" descr="\\.psf\Home\Desktop\Intel.png"/>
          <p:cNvPicPr preferRelativeResize="0"/>
          <p:nvPr/>
        </p:nvPicPr>
        <p:blipFill rotWithShape="1">
          <a:blip r:embed="rId14">
            <a:alphaModFix/>
          </a:blip>
          <a:srcRect/>
          <a:stretch/>
        </p:blipFill>
        <p:spPr>
          <a:xfrm>
            <a:off x="10986553" y="6440785"/>
            <a:ext cx="485780" cy="320173"/>
          </a:xfrm>
          <a:prstGeom prst="rect">
            <a:avLst/>
          </a:prstGeom>
          <a:noFill/>
          <a:ln>
            <a:noFill/>
          </a:ln>
        </p:spPr>
      </p:pic>
      <p:cxnSp>
        <p:nvCxnSpPr>
          <p:cNvPr id="13" name="Shape 13"/>
          <p:cNvCxnSpPr/>
          <p:nvPr/>
        </p:nvCxnSpPr>
        <p:spPr>
          <a:xfrm>
            <a:off x="11624735" y="6432680"/>
            <a:ext cx="3174" cy="316990"/>
          </a:xfrm>
          <a:prstGeom prst="straightConnector1">
            <a:avLst/>
          </a:prstGeom>
          <a:noFill/>
          <a:ln w="9525" cap="flat" cmpd="sng">
            <a:solidFill>
              <a:schemeClr val="lt1"/>
            </a:solidFill>
            <a:prstDash val="solid"/>
            <a:round/>
            <a:headEnd type="none" w="med" len="med"/>
            <a:tailEnd type="none" w="med" len="med"/>
          </a:ln>
        </p:spPr>
      </p:cxnSp>
      <p:sp>
        <p:nvSpPr>
          <p:cNvPr id="14" name="Shape 14"/>
          <p:cNvSpPr txBox="1">
            <a:spLocks noGrp="1"/>
          </p:cNvSpPr>
          <p:nvPr>
            <p:ph type="title"/>
          </p:nvPr>
        </p:nvSpPr>
        <p:spPr>
          <a:xfrm>
            <a:off x="607483" y="413506"/>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5" name="Shape 15"/>
          <p:cNvSpPr txBox="1">
            <a:spLocks noGrp="1"/>
          </p:cNvSpPr>
          <p:nvPr>
            <p:ph type="body" idx="1"/>
          </p:nvPr>
        </p:nvSpPr>
        <p:spPr>
          <a:xfrm>
            <a:off x="607483" y="1604433"/>
            <a:ext cx="10970683" cy="4567765"/>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7" r:id="rId5"/>
    <p:sldLayoutId id="2147483658" r:id="rId6"/>
    <p:sldLayoutId id="2147483660" r:id="rId7"/>
    <p:sldLayoutId id="2147483661" r:id="rId8"/>
    <p:sldLayoutId id="2147483662" r:id="rId9"/>
    <p:sldLayoutId id="2147483663" r:id="rId10"/>
    <p:sldLayoutId id="2147483664" r:id="rId11"/>
    <p:sldLayoutId id="214748370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Shape 100"/>
          <p:cNvSpPr/>
          <p:nvPr/>
        </p:nvSpPr>
        <p:spPr>
          <a:xfrm>
            <a:off x="-2112" y="6345935"/>
            <a:ext cx="12192000" cy="512099"/>
          </a:xfrm>
          <a:prstGeom prst="rect">
            <a:avLst/>
          </a:prstGeom>
          <a:gradFill>
            <a:gsLst>
              <a:gs pos="0">
                <a:schemeClr val="dk2"/>
              </a:gs>
              <a:gs pos="50000">
                <a:schemeClr val="accent2"/>
              </a:gs>
              <a:gs pos="100000">
                <a:schemeClr val="accent2"/>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Arial"/>
              <a:ea typeface="Arial"/>
              <a:cs typeface="Arial"/>
              <a:sym typeface="Arial"/>
            </a:endParaRPr>
          </a:p>
        </p:txBody>
      </p:sp>
      <p:pic>
        <p:nvPicPr>
          <p:cNvPr id="102" name="Shape 102" descr="\\.psf\Home\Desktop\Intel.png"/>
          <p:cNvPicPr preferRelativeResize="0"/>
          <p:nvPr/>
        </p:nvPicPr>
        <p:blipFill rotWithShape="1">
          <a:blip r:embed="rId16">
            <a:alphaModFix/>
          </a:blip>
          <a:srcRect/>
          <a:stretch/>
        </p:blipFill>
        <p:spPr>
          <a:xfrm>
            <a:off x="10986553" y="6440785"/>
            <a:ext cx="485699" cy="320100"/>
          </a:xfrm>
          <a:prstGeom prst="rect">
            <a:avLst/>
          </a:prstGeom>
          <a:noFill/>
          <a:ln>
            <a:noFill/>
          </a:ln>
        </p:spPr>
      </p:pic>
      <p:cxnSp>
        <p:nvCxnSpPr>
          <p:cNvPr id="103" name="Shape 103"/>
          <p:cNvCxnSpPr/>
          <p:nvPr/>
        </p:nvCxnSpPr>
        <p:spPr>
          <a:xfrm>
            <a:off x="11624735" y="6432680"/>
            <a:ext cx="3299" cy="317100"/>
          </a:xfrm>
          <a:prstGeom prst="straightConnector1">
            <a:avLst/>
          </a:prstGeom>
          <a:noFill/>
          <a:ln w="9525" cap="flat" cmpd="sng">
            <a:solidFill>
              <a:schemeClr val="lt1"/>
            </a:solidFill>
            <a:prstDash val="solid"/>
            <a:round/>
            <a:headEnd type="none" w="med" len="med"/>
            <a:tailEnd type="none" w="med" len="med"/>
          </a:ln>
        </p:spPr>
      </p:cxnSp>
      <p:sp>
        <p:nvSpPr>
          <p:cNvPr id="104" name="Shape 104"/>
          <p:cNvSpPr txBox="1">
            <a:spLocks noGrp="1"/>
          </p:cNvSpPr>
          <p:nvPr>
            <p:ph type="title"/>
          </p:nvPr>
        </p:nvSpPr>
        <p:spPr>
          <a:xfrm>
            <a:off x="607483" y="413506"/>
            <a:ext cx="10972799" cy="11582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05" name="Shape 105"/>
          <p:cNvSpPr txBox="1">
            <a:spLocks noGrp="1"/>
          </p:cNvSpPr>
          <p:nvPr>
            <p:ph type="body" idx="1"/>
          </p:nvPr>
        </p:nvSpPr>
        <p:spPr>
          <a:xfrm>
            <a:off x="607483" y="1604433"/>
            <a:ext cx="10970699" cy="456780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535629" marR="0" lvl="1" indent="42595" algn="l" rtl="0">
              <a:lnSpc>
                <a:spcPct val="100000"/>
              </a:lnSpc>
              <a:spcBef>
                <a:spcPts val="1600"/>
              </a:spcBef>
              <a:spcAft>
                <a:spcPts val="0"/>
              </a:spcAft>
              <a:buClr>
                <a:srgbClr val="003C71"/>
              </a:buClr>
              <a:buSzPct val="109804"/>
              <a:buFont typeface="Noto Sans Symbols"/>
              <a:buChar char="▪"/>
              <a:defRPr sz="2133" b="0" i="0" u="none" strike="noStrike" cap="none">
                <a:solidFill>
                  <a:srgbClr val="003C71"/>
                </a:solidFill>
                <a:latin typeface="Arial"/>
                <a:ea typeface="Arial"/>
                <a:cs typeface="Arial"/>
                <a:sym typeface="Arial"/>
              </a:defRPr>
            </a:lvl2pPr>
            <a:lvl3pPr marL="980129" marR="0" lvl="2" indent="55295" algn="l" rtl="0">
              <a:lnSpc>
                <a:spcPct val="100000"/>
              </a:lnSpc>
              <a:spcBef>
                <a:spcPts val="1067"/>
              </a:spcBef>
              <a:spcAft>
                <a:spcPts val="0"/>
              </a:spcAft>
              <a:buClr>
                <a:srgbClr val="003C71"/>
              </a:buClr>
              <a:buSzPct val="109804"/>
              <a:buFont typeface="Arial"/>
              <a:buChar char="–"/>
              <a:defRPr sz="2133" b="0" i="0" u="none" strike="noStrike" cap="none">
                <a:solidFill>
                  <a:srgbClr val="003C71"/>
                </a:solidFill>
                <a:latin typeface="Arial"/>
                <a:ea typeface="Arial"/>
                <a:cs typeface="Arial"/>
                <a:sym typeface="Arial"/>
              </a:defRPr>
            </a:lvl3pPr>
            <a:lvl4pPr marL="1433282" marR="0" lvl="3" indent="59625"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4pPr>
            <a:lvl5pPr marL="1903180" marR="0" lvl="4" indent="59627" algn="l" rtl="0">
              <a:lnSpc>
                <a:spcPct val="100000"/>
              </a:lnSpc>
              <a:spcBef>
                <a:spcPts val="373"/>
              </a:spcBef>
              <a:spcAft>
                <a:spcPts val="0"/>
              </a:spcAft>
              <a:buClr>
                <a:srgbClr val="003C71"/>
              </a:buClr>
              <a:buSzPct val="90018"/>
              <a:buFont typeface="Arial"/>
              <a:buChar char="–"/>
              <a:defRPr sz="1867" b="0" i="0" u="none" strike="noStrike" cap="none">
                <a:solidFill>
                  <a:srgbClr val="003C71"/>
                </a:solidFill>
                <a:latin typeface="Arial"/>
                <a:ea typeface="Arial"/>
                <a:cs typeface="Arial"/>
                <a:sym typeface="Arial"/>
              </a:defRPr>
            </a:lvl5pPr>
            <a:lvl6pPr marL="3693816" marR="0" lvl="5"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6pPr>
            <a:lvl7pPr marL="4303416" marR="0" lvl="6"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7pPr>
            <a:lvl8pPr marL="4913016" marR="0" lvl="7"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8pPr>
            <a:lvl9pPr marL="5522616" marR="0" lvl="8" indent="-42065" algn="l" rtl="0">
              <a:lnSpc>
                <a:spcPct val="100000"/>
              </a:lnSpc>
              <a:spcBef>
                <a:spcPts val="533"/>
              </a:spcBef>
              <a:spcAft>
                <a:spcPts val="0"/>
              </a:spcAft>
              <a:buClr>
                <a:schemeClr val="dk1"/>
              </a:buClr>
              <a:buSzPct val="9288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ftr" idx="11"/>
          </p:nvPr>
        </p:nvSpPr>
        <p:spPr>
          <a:xfrm>
            <a:off x="4165600" y="6432516"/>
            <a:ext cx="3860700" cy="3650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703" r:id="rId12"/>
    <p:sldLayoutId id="2147483704" r:id="rId13"/>
    <p:sldLayoutId id="214748370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w3c/wot-securit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w3.org/WoT/IG/" TargetMode="External"/><Relationship Id="rId7" Type="http://schemas.openxmlformats.org/officeDocument/2006/relationships/hyperlink" Target="http://w3c.github.io/wot/current-practices/wot-practices.html" TargetMode="External"/><Relationship Id="rId2" Type="http://schemas.openxmlformats.org/officeDocument/2006/relationships/hyperlink" Target="https://www.w3.org/" TargetMode="External"/><Relationship Id="rId1" Type="http://schemas.openxmlformats.org/officeDocument/2006/relationships/slideLayout" Target="../slideLayouts/slideLayout12.xml"/><Relationship Id="rId6" Type="http://schemas.openxmlformats.org/officeDocument/2006/relationships/hyperlink" Target="http://w3c.github.io/wot/charters/wot-white-paper-2016.html" TargetMode="External"/><Relationship Id="rId5" Type="http://schemas.openxmlformats.org/officeDocument/2006/relationships/hyperlink" Target="https://www.w3.org/2016/09/wot-wg-charter.html" TargetMode="External"/><Relationship Id="rId4" Type="http://schemas.openxmlformats.org/officeDocument/2006/relationships/hyperlink" Target="https://www.w3.org/standards/webarch/" TargetMode="Externa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3" Type="http://schemas.openxmlformats.org/officeDocument/2006/relationships/image" Target="../media/image30.tiff"/><Relationship Id="rId18" Type="http://schemas.openxmlformats.org/officeDocument/2006/relationships/image" Target="../media/image35.tiff"/><Relationship Id="rId26" Type="http://schemas.openxmlformats.org/officeDocument/2006/relationships/image" Target="../media/image43.tiff"/><Relationship Id="rId39" Type="http://schemas.openxmlformats.org/officeDocument/2006/relationships/image" Target="../media/image56.tiff"/><Relationship Id="rId21" Type="http://schemas.openxmlformats.org/officeDocument/2006/relationships/image" Target="../media/image38.png"/><Relationship Id="rId34" Type="http://schemas.openxmlformats.org/officeDocument/2006/relationships/image" Target="../media/image51.tiff"/><Relationship Id="rId42" Type="http://schemas.openxmlformats.org/officeDocument/2006/relationships/image" Target="../media/image59.tiff"/><Relationship Id="rId47" Type="http://schemas.openxmlformats.org/officeDocument/2006/relationships/image" Target="../media/image64.tiff"/><Relationship Id="rId50" Type="http://schemas.openxmlformats.org/officeDocument/2006/relationships/image" Target="../media/image67.tiff"/><Relationship Id="rId55" Type="http://schemas.openxmlformats.org/officeDocument/2006/relationships/image" Target="../media/image72.png"/><Relationship Id="rId63" Type="http://schemas.openxmlformats.org/officeDocument/2006/relationships/image" Target="../media/image16.png"/><Relationship Id="rId7" Type="http://schemas.openxmlformats.org/officeDocument/2006/relationships/image" Target="../media/image24.jpeg"/><Relationship Id="rId2" Type="http://schemas.openxmlformats.org/officeDocument/2006/relationships/image" Target="../media/image19.tiff"/><Relationship Id="rId16" Type="http://schemas.openxmlformats.org/officeDocument/2006/relationships/image" Target="../media/image33.tiff"/><Relationship Id="rId20" Type="http://schemas.openxmlformats.org/officeDocument/2006/relationships/image" Target="../media/image37.tiff"/><Relationship Id="rId29" Type="http://schemas.openxmlformats.org/officeDocument/2006/relationships/image" Target="../media/image46.tiff"/><Relationship Id="rId41" Type="http://schemas.openxmlformats.org/officeDocument/2006/relationships/image" Target="../media/image58.tiff"/><Relationship Id="rId54" Type="http://schemas.openxmlformats.org/officeDocument/2006/relationships/image" Target="../media/image71.png"/><Relationship Id="rId62"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image" Target="../media/image23.tiff"/><Relationship Id="rId11" Type="http://schemas.openxmlformats.org/officeDocument/2006/relationships/image" Target="../media/image28.tiff"/><Relationship Id="rId24" Type="http://schemas.openxmlformats.org/officeDocument/2006/relationships/image" Target="../media/image41.tiff"/><Relationship Id="rId32" Type="http://schemas.openxmlformats.org/officeDocument/2006/relationships/image" Target="../media/image49.tiff"/><Relationship Id="rId37" Type="http://schemas.openxmlformats.org/officeDocument/2006/relationships/image" Target="../media/image54.tiff"/><Relationship Id="rId40" Type="http://schemas.openxmlformats.org/officeDocument/2006/relationships/image" Target="../media/image57.tiff"/><Relationship Id="rId45" Type="http://schemas.openxmlformats.org/officeDocument/2006/relationships/image" Target="../media/image62.tiff"/><Relationship Id="rId53" Type="http://schemas.openxmlformats.org/officeDocument/2006/relationships/image" Target="../media/image70.jpeg"/><Relationship Id="rId58" Type="http://schemas.openxmlformats.org/officeDocument/2006/relationships/image" Target="../media/image75.jpeg"/><Relationship Id="rId5" Type="http://schemas.openxmlformats.org/officeDocument/2006/relationships/image" Target="../media/image22.jpeg"/><Relationship Id="rId15" Type="http://schemas.openxmlformats.org/officeDocument/2006/relationships/image" Target="../media/image32.tiff"/><Relationship Id="rId23" Type="http://schemas.openxmlformats.org/officeDocument/2006/relationships/image" Target="../media/image40.tiff"/><Relationship Id="rId28" Type="http://schemas.openxmlformats.org/officeDocument/2006/relationships/image" Target="../media/image45.tiff"/><Relationship Id="rId36" Type="http://schemas.openxmlformats.org/officeDocument/2006/relationships/image" Target="../media/image53.tiff"/><Relationship Id="rId49" Type="http://schemas.openxmlformats.org/officeDocument/2006/relationships/image" Target="../media/image66.tiff"/><Relationship Id="rId57" Type="http://schemas.openxmlformats.org/officeDocument/2006/relationships/image" Target="../media/image74.png"/><Relationship Id="rId61" Type="http://schemas.openxmlformats.org/officeDocument/2006/relationships/image" Target="../media/image77.jpg"/><Relationship Id="rId10" Type="http://schemas.openxmlformats.org/officeDocument/2006/relationships/image" Target="../media/image27.tiff"/><Relationship Id="rId19" Type="http://schemas.openxmlformats.org/officeDocument/2006/relationships/image" Target="../media/image36.tiff"/><Relationship Id="rId31" Type="http://schemas.openxmlformats.org/officeDocument/2006/relationships/image" Target="../media/image48.tiff"/><Relationship Id="rId44" Type="http://schemas.openxmlformats.org/officeDocument/2006/relationships/image" Target="../media/image61.tiff"/><Relationship Id="rId52" Type="http://schemas.openxmlformats.org/officeDocument/2006/relationships/image" Target="../media/image69.gif"/><Relationship Id="rId60" Type="http://schemas.openxmlformats.org/officeDocument/2006/relationships/image" Target="../media/image14.tiff"/><Relationship Id="rId4" Type="http://schemas.openxmlformats.org/officeDocument/2006/relationships/image" Target="../media/image21.png"/><Relationship Id="rId9" Type="http://schemas.openxmlformats.org/officeDocument/2006/relationships/image" Target="../media/image26.tiff"/><Relationship Id="rId14" Type="http://schemas.openxmlformats.org/officeDocument/2006/relationships/image" Target="../media/image31.tiff"/><Relationship Id="rId22" Type="http://schemas.openxmlformats.org/officeDocument/2006/relationships/image" Target="../media/image39.gif"/><Relationship Id="rId27" Type="http://schemas.openxmlformats.org/officeDocument/2006/relationships/image" Target="../media/image44.tiff"/><Relationship Id="rId30" Type="http://schemas.openxmlformats.org/officeDocument/2006/relationships/image" Target="../media/image47.tiff"/><Relationship Id="rId35" Type="http://schemas.openxmlformats.org/officeDocument/2006/relationships/image" Target="../media/image52.tiff"/><Relationship Id="rId43" Type="http://schemas.openxmlformats.org/officeDocument/2006/relationships/image" Target="../media/image60.tiff"/><Relationship Id="rId48" Type="http://schemas.openxmlformats.org/officeDocument/2006/relationships/image" Target="../media/image65.tiff"/><Relationship Id="rId56" Type="http://schemas.openxmlformats.org/officeDocument/2006/relationships/image" Target="../media/image73.png"/><Relationship Id="rId8" Type="http://schemas.openxmlformats.org/officeDocument/2006/relationships/image" Target="../media/image25.jpeg"/><Relationship Id="rId51" Type="http://schemas.openxmlformats.org/officeDocument/2006/relationships/image" Target="../media/image68.png"/><Relationship Id="rId3" Type="http://schemas.openxmlformats.org/officeDocument/2006/relationships/image" Target="../media/image20.png"/><Relationship Id="rId12" Type="http://schemas.openxmlformats.org/officeDocument/2006/relationships/image" Target="../media/image29.tiff"/><Relationship Id="rId17" Type="http://schemas.openxmlformats.org/officeDocument/2006/relationships/image" Target="../media/image34.tiff"/><Relationship Id="rId25" Type="http://schemas.openxmlformats.org/officeDocument/2006/relationships/image" Target="../media/image42.tiff"/><Relationship Id="rId33" Type="http://schemas.openxmlformats.org/officeDocument/2006/relationships/image" Target="../media/image50.tiff"/><Relationship Id="rId38" Type="http://schemas.openxmlformats.org/officeDocument/2006/relationships/image" Target="../media/image55.tiff"/><Relationship Id="rId46" Type="http://schemas.openxmlformats.org/officeDocument/2006/relationships/image" Target="../media/image63.tiff"/><Relationship Id="rId59"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hyperlink" Target="http://www.embedded-computing.com/semantic-interop/cross-industry-semantic-interoperability-part-on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lstStyle/>
          <a:p>
            <a:r>
              <a:rPr lang="en-US" dirty="0" smtClean="0"/>
              <a:t>As proposed:</a:t>
            </a:r>
          </a:p>
          <a:p>
            <a:pPr marL="342900" indent="-342900">
              <a:buFont typeface="Arial" panose="020B0604020202020204" pitchFamily="34" charset="0"/>
              <a:buChar char="•"/>
            </a:pPr>
            <a:r>
              <a:rPr lang="en-US" dirty="0" smtClean="0"/>
              <a:t>An </a:t>
            </a:r>
            <a:r>
              <a:rPr lang="en-US" dirty="0"/>
              <a:t>introduction to Web of Things WG deliverables</a:t>
            </a:r>
          </a:p>
          <a:p>
            <a:pPr marL="342900" indent="-342900">
              <a:buFont typeface="Arial" panose="020B0604020202020204" pitchFamily="34" charset="0"/>
              <a:buChar char="•"/>
            </a:pPr>
            <a:r>
              <a:rPr lang="en-US" dirty="0"/>
              <a:t>IOT requirements for security and authentication</a:t>
            </a:r>
          </a:p>
          <a:p>
            <a:pPr marL="342900" indent="-342900">
              <a:buFont typeface="Arial" panose="020B0604020202020204" pitchFamily="34" charset="0"/>
              <a:buChar char="•"/>
            </a:pPr>
            <a:r>
              <a:rPr lang="en-US" dirty="0"/>
              <a:t>Opportunities for payments for IOT </a:t>
            </a:r>
            <a:r>
              <a:rPr lang="en-US" dirty="0" smtClean="0"/>
              <a:t>services</a:t>
            </a:r>
          </a:p>
          <a:p>
            <a:r>
              <a:rPr lang="en-US" dirty="0" smtClean="0"/>
              <a:t>Other:</a:t>
            </a:r>
          </a:p>
          <a:p>
            <a:pPr marL="342900" indent="-342900">
              <a:buFont typeface="Arial" panose="020B0604020202020204" pitchFamily="34" charset="0"/>
              <a:buChar char="•"/>
            </a:pPr>
            <a:r>
              <a:rPr lang="en-US" dirty="0" smtClean="0"/>
              <a:t>Sometimes-offline local networking (HTTPS local)</a:t>
            </a:r>
          </a:p>
          <a:p>
            <a:pPr marL="342900" indent="-342900">
              <a:buFont typeface="Arial" panose="020B0604020202020204" pitchFamily="34" charset="0"/>
              <a:buChar char="•"/>
            </a:pPr>
            <a:r>
              <a:rPr lang="en-US" dirty="0" err="1" smtClean="0"/>
              <a:t>WoT</a:t>
            </a:r>
            <a:r>
              <a:rPr lang="en-US" dirty="0"/>
              <a:t> security review – see </a:t>
            </a:r>
            <a:r>
              <a:rPr lang="en-US" dirty="0">
                <a:hlinkClick r:id="rId2"/>
              </a:rPr>
              <a:t>https://</a:t>
            </a:r>
            <a:r>
              <a:rPr lang="en-US" dirty="0" smtClean="0">
                <a:hlinkClick r:id="rId2"/>
              </a:rPr>
              <a:t>github.com/w3c/wot-security</a:t>
            </a:r>
            <a:endParaRPr lang="en-US" dirty="0" smtClean="0"/>
          </a:p>
          <a:p>
            <a:pPr marL="342900" indent="-342900">
              <a:buFont typeface="Arial" panose="020B0604020202020204" pitchFamily="34" charset="0"/>
              <a:buChar char="•"/>
            </a:pPr>
            <a:r>
              <a:rPr lang="en-US" dirty="0" smtClean="0"/>
              <a:t>Use cases and requirements: </a:t>
            </a:r>
            <a:r>
              <a:rPr lang="en-US" dirty="0" err="1" smtClean="0"/>
              <a:t>WoT</a:t>
            </a:r>
            <a:r>
              <a:rPr lang="en-US" dirty="0" smtClean="0"/>
              <a:t> Architecture, </a:t>
            </a:r>
            <a:r>
              <a:rPr lang="en-US" dirty="0" err="1" smtClean="0"/>
              <a:t>WoT</a:t>
            </a:r>
            <a:r>
              <a:rPr lang="en-US" dirty="0" smtClean="0"/>
              <a:t> Security, …</a:t>
            </a:r>
          </a:p>
          <a:p>
            <a:pPr marL="342900" indent="-342900">
              <a:buFont typeface="Arial" panose="020B0604020202020204" pitchFamily="34" charset="0"/>
              <a:buChar char="•"/>
            </a:pPr>
            <a:r>
              <a:rPr lang="en-US" dirty="0" smtClean="0"/>
              <a:t>Proofs of concept and commercial engagement, ex AVS + Semantic search</a:t>
            </a:r>
          </a:p>
        </p:txBody>
      </p:sp>
      <p:sp>
        <p:nvSpPr>
          <p:cNvPr id="4" name="Title 3"/>
          <p:cNvSpPr>
            <a:spLocks noGrp="1"/>
          </p:cNvSpPr>
          <p:nvPr>
            <p:ph type="title"/>
          </p:nvPr>
        </p:nvSpPr>
        <p:spPr/>
        <p:txBody>
          <a:bodyPr/>
          <a:lstStyle/>
          <a:p>
            <a:r>
              <a:rPr lang="en-US" dirty="0" err="1" smtClean="0"/>
              <a:t>IoT</a:t>
            </a:r>
            <a:r>
              <a:rPr lang="en-US" dirty="0"/>
              <a:t> </a:t>
            </a:r>
            <a:r>
              <a:rPr lang="en-US" dirty="0" smtClean="0"/>
              <a:t>Payments and Security Breakout: Agenda</a:t>
            </a:r>
            <a:endParaRPr lang="en-US" dirty="0"/>
          </a:p>
        </p:txBody>
      </p:sp>
    </p:spTree>
    <p:extLst>
      <p:ext uri="{BB962C8B-B14F-4D97-AF65-F5344CB8AC3E}">
        <p14:creationId xmlns:p14="http://schemas.microsoft.com/office/powerpoint/2010/main" val="3894305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8"/>
          <p:cNvSpPr/>
          <p:nvPr/>
        </p:nvSpPr>
        <p:spPr>
          <a:xfrm>
            <a:off x="9346065" y="1386079"/>
            <a:ext cx="999704" cy="504057"/>
          </a:xfrm>
          <a:prstGeom prst="cloud">
            <a:avLst/>
          </a:prstGeom>
          <a:solidFill>
            <a:srgbClr val="41AA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Lua</a:t>
            </a:r>
          </a:p>
        </p:txBody>
      </p:sp>
      <p:sp>
        <p:nvSpPr>
          <p:cNvPr id="6" name="Cloud 48"/>
          <p:cNvSpPr/>
          <p:nvPr/>
        </p:nvSpPr>
        <p:spPr>
          <a:xfrm>
            <a:off x="8400256" y="5070447"/>
            <a:ext cx="1011384"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OCF</a:t>
            </a:r>
          </a:p>
        </p:txBody>
      </p:sp>
      <p:sp>
        <p:nvSpPr>
          <p:cNvPr id="7" name="角丸四角形 6"/>
          <p:cNvSpPr/>
          <p:nvPr/>
        </p:nvSpPr>
        <p:spPr bwMode="auto">
          <a:xfrm>
            <a:off x="4814591" y="980149"/>
            <a:ext cx="2587746" cy="4245790"/>
          </a:xfrm>
          <a:prstGeom prst="roundRect">
            <a:avLst>
              <a:gd name="adj" fmla="val 6113"/>
            </a:avLst>
          </a:prstGeom>
          <a:solidFill>
            <a:sysClr val="window" lastClr="FFFFFF">
              <a:lumMod val="50000"/>
            </a:sysClr>
          </a:solidFill>
          <a:ln w="9525" cap="flat" cmpd="sng" algn="ctr">
            <a:noFill/>
            <a:prstDash val="solid"/>
            <a:headEnd type="none" w="med" len="med"/>
            <a:tailEnd type="none" w="med" len="med"/>
          </a:ln>
          <a:effectLst>
            <a:outerShdw blurRad="76200" dist="50800" dir="2700000" rotWithShape="0">
              <a:srgbClr val="000000">
                <a:alpha val="30000"/>
              </a:srgbClr>
            </a:outerShdw>
          </a:effectLst>
          <a:extLst/>
        </p:spPr>
        <p:txBody>
          <a:bodyPr vert="horz" wrap="none" lIns="91440" tIns="36000" rIns="91440" bIns="72000" numCol="1" rtlCol="0" anchor="t" anchorCtr="0" compatLnSpc="1">
            <a:prstTxWarp prst="textNoShape">
              <a:avLst/>
            </a:prstTxWarp>
            <a:noAutofit/>
          </a:bodyPr>
          <a:lstStyle/>
          <a:p>
            <a:pPr algn="ctr" fontAlgn="ctr">
              <a:defRPr/>
            </a:pPr>
            <a:r>
              <a:rPr lang="en-US" altLang="ja-JP" sz="2000" b="1">
                <a:ea typeface="HG明朝E" panose="02020909000000000000" pitchFamily="17" charset="-128"/>
                <a:cs typeface="Arial" pitchFamily="34" charset="0"/>
              </a:rPr>
              <a:t>WoT Servient</a:t>
            </a:r>
          </a:p>
        </p:txBody>
      </p:sp>
      <p:sp>
        <p:nvSpPr>
          <p:cNvPr id="8" name="角丸四角形 21"/>
          <p:cNvSpPr/>
          <p:nvPr/>
        </p:nvSpPr>
        <p:spPr bwMode="auto">
          <a:xfrm>
            <a:off x="4934238" y="1484206"/>
            <a:ext cx="2348452" cy="1944216"/>
          </a:xfrm>
          <a:prstGeom prst="roundRect">
            <a:avLst>
              <a:gd name="adj" fmla="val 10186"/>
            </a:avLst>
          </a:prstGeom>
          <a:solidFill>
            <a:srgbClr val="8EB4E3"/>
          </a:solidFill>
          <a:ln w="25400" cap="flat" cmpd="sng" algn="ctr">
            <a:no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noAutofit/>
          </a:bodyPr>
          <a:lstStyle/>
          <a:p>
            <a:pPr algn="ctr" fontAlgn="ctr">
              <a:defRPr/>
            </a:pPr>
            <a:r>
              <a:rPr lang="en-US" altLang="ja-JP" sz="1600">
                <a:solidFill>
                  <a:prstClr val="black"/>
                </a:solidFill>
                <a:ea typeface="HG明朝E" panose="02020909000000000000" pitchFamily="17" charset="-128"/>
                <a:cs typeface="Arial" pitchFamily="34" charset="0"/>
              </a:rPr>
              <a:t>Runtime Environment</a:t>
            </a:r>
          </a:p>
        </p:txBody>
      </p:sp>
      <p:grpSp>
        <p:nvGrpSpPr>
          <p:cNvPr id="9" name="Group 38"/>
          <p:cNvGrpSpPr/>
          <p:nvPr/>
        </p:nvGrpSpPr>
        <p:grpSpPr>
          <a:xfrm>
            <a:off x="2496873" y="3379394"/>
            <a:ext cx="2060941" cy="828000"/>
            <a:chOff x="2670082" y="4186219"/>
            <a:chExt cx="2060941" cy="828000"/>
          </a:xfrm>
        </p:grpSpPr>
        <p:sp>
          <p:nvSpPr>
            <p:cNvPr id="10" name="角丸四角形 21"/>
            <p:cNvSpPr/>
            <p:nvPr/>
          </p:nvSpPr>
          <p:spPr bwMode="auto">
            <a:xfrm>
              <a:off x="2670082" y="4186219"/>
              <a:ext cx="2060941" cy="828000"/>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432000" tIns="144000" rIns="0" bIns="0" numCol="1" rtlCol="0" anchor="ctr" anchorCtr="0" compatLnSpc="1">
              <a:prstTxWarp prst="textNoShape">
                <a:avLst/>
              </a:prstTxWarp>
              <a:noAutofit/>
            </a:bodyPr>
            <a:lstStyle/>
            <a:p>
              <a:pPr algn="ctr" fontAlgn="ctr">
                <a:defRPr/>
              </a:pPr>
              <a:r>
                <a:rPr lang="en-US" altLang="ja-JP" sz="2000">
                  <a:solidFill>
                    <a:prstClr val="white"/>
                  </a:solidFill>
                  <a:ea typeface="HG明朝E" panose="02020909000000000000" pitchFamily="17" charset="-128"/>
                  <a:cs typeface="Arial" pitchFamily="34" charset="0"/>
                </a:rPr>
                <a:t>Thing</a:t>
              </a:r>
              <a:br>
                <a:rPr lang="en-US" altLang="ja-JP" sz="2000">
                  <a:solidFill>
                    <a:prstClr val="white"/>
                  </a:solidFill>
                  <a:ea typeface="HG明朝E" panose="02020909000000000000" pitchFamily="17" charset="-128"/>
                  <a:cs typeface="Arial" pitchFamily="34" charset="0"/>
                </a:rPr>
              </a:br>
              <a:r>
                <a:rPr lang="en-US" altLang="ja-JP" sz="2000">
                  <a:solidFill>
                    <a:prstClr val="white"/>
                  </a:solidFill>
                  <a:ea typeface="HG明朝E" panose="02020909000000000000" pitchFamily="17" charset="-128"/>
                  <a:cs typeface="Arial" pitchFamily="34" charset="0"/>
                </a:rPr>
                <a:t>Description</a:t>
              </a:r>
              <a:endParaRPr lang="en-US" altLang="ja-JP" sz="2800">
                <a:solidFill>
                  <a:prstClr val="white"/>
                </a:solidFill>
                <a:ea typeface="HG明朝E" panose="02020909000000000000" pitchFamily="17" charset="-128"/>
                <a:cs typeface="Arial" pitchFamily="34" charset="0"/>
              </a:endParaRPr>
            </a:p>
          </p:txBody>
        </p:sp>
        <p:grpSp>
          <p:nvGrpSpPr>
            <p:cNvPr id="11" name="Group 28"/>
            <p:cNvGrpSpPr/>
            <p:nvPr/>
          </p:nvGrpSpPr>
          <p:grpSpPr>
            <a:xfrm>
              <a:off x="2812207" y="4399725"/>
              <a:ext cx="413417" cy="426971"/>
              <a:chOff x="4042160" y="993559"/>
              <a:chExt cx="548293" cy="566272"/>
            </a:xfrm>
            <a:solidFill>
              <a:sysClr val="window" lastClr="FFFFFF"/>
            </a:solidFill>
          </p:grpSpPr>
          <p:sp>
            <p:nvSpPr>
              <p:cNvPr id="12" name="Isosceles Triangle 29"/>
              <p:cNvSpPr/>
              <p:nvPr/>
            </p:nvSpPr>
            <p:spPr>
              <a:xfrm rot="1800000">
                <a:off x="4184483" y="1052736"/>
                <a:ext cx="405970" cy="349975"/>
              </a:xfrm>
              <a:prstGeom prst="triangle">
                <a:avLst/>
              </a:prstGeom>
              <a:noFill/>
              <a:ln w="28575" cap="rnd" cmpd="sng" algn="ctr">
                <a:solidFill>
                  <a:sysClr val="window" lastClr="FFFFFF"/>
                </a:solid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sp>
            <p:nvSpPr>
              <p:cNvPr id="13" name="Oval 30"/>
              <p:cNvSpPr/>
              <p:nvPr/>
            </p:nvSpPr>
            <p:spPr>
              <a:xfrm rot="19800000">
                <a:off x="4394607" y="993559"/>
                <a:ext cx="161145" cy="161145"/>
              </a:xfrm>
              <a:prstGeom prst="ellipse">
                <a:avLst/>
              </a:prstGeom>
              <a:grpFill/>
              <a:ln w="25400" cap="rnd" cmpd="sng" algn="ctr">
                <a:no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sp>
            <p:nvSpPr>
              <p:cNvPr id="14" name="Oval 31"/>
              <p:cNvSpPr/>
              <p:nvPr/>
            </p:nvSpPr>
            <p:spPr>
              <a:xfrm rot="19800000">
                <a:off x="4042160" y="1196566"/>
                <a:ext cx="161145" cy="161145"/>
              </a:xfrm>
              <a:prstGeom prst="ellipse">
                <a:avLst/>
              </a:prstGeom>
              <a:grpFill/>
              <a:ln w="25400" cap="rnd" cmpd="sng" algn="ctr">
                <a:no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sp>
            <p:nvSpPr>
              <p:cNvPr id="15" name="Oval 32"/>
              <p:cNvSpPr/>
              <p:nvPr/>
            </p:nvSpPr>
            <p:spPr>
              <a:xfrm rot="1800000">
                <a:off x="4394610" y="1398686"/>
                <a:ext cx="161145" cy="161145"/>
              </a:xfrm>
              <a:prstGeom prst="ellipse">
                <a:avLst/>
              </a:prstGeom>
              <a:grpFill/>
              <a:ln w="25400" cap="rnd" cmpd="sng" algn="ctr">
                <a:noFill/>
                <a:prstDash val="solid"/>
              </a:ln>
              <a:effectLst/>
            </p:spPr>
            <p:txBody>
              <a:bodyPr wrap="none" rtlCol="0" anchor="ctr"/>
              <a:lstStyle/>
              <a:p>
                <a:pPr algn="ctr">
                  <a:defRPr/>
                </a:pPr>
                <a:endParaRPr lang="en-US" sz="4400">
                  <a:solidFill>
                    <a:prstClr val="white"/>
                  </a:solidFill>
                  <a:latin typeface="Calibri"/>
                  <a:ea typeface="+mn-ea"/>
                  <a:cs typeface="+mn-cs"/>
                </a:endParaRPr>
              </a:p>
            </p:txBody>
          </p:sp>
        </p:grpSp>
      </p:grpSp>
      <p:sp>
        <p:nvSpPr>
          <p:cNvPr id="16" name="Right Brace 36"/>
          <p:cNvSpPr>
            <a:spLocks/>
          </p:cNvSpPr>
          <p:nvPr/>
        </p:nvSpPr>
        <p:spPr bwMode="auto">
          <a:xfrm>
            <a:off x="7537432" y="1484205"/>
            <a:ext cx="288032" cy="380048"/>
          </a:xfrm>
          <a:prstGeom prst="rightBrace">
            <a:avLst/>
          </a:prstGeom>
          <a:noFill/>
          <a:ln w="2857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fontAlgn="base">
              <a:spcBef>
                <a:spcPct val="50000"/>
              </a:spcBef>
              <a:spcAft>
                <a:spcPct val="0"/>
              </a:spcAft>
            </a:pPr>
            <a:endParaRPr lang="en-US" sz="2400">
              <a:latin typeface="Arial" charset="0"/>
              <a:ea typeface="ヒラギノ角ゴ Pro W3" charset="0"/>
            </a:endParaRPr>
          </a:p>
        </p:txBody>
      </p:sp>
      <p:sp>
        <p:nvSpPr>
          <p:cNvPr id="17" name="テキスト ボックス 39"/>
          <p:cNvSpPr txBox="1"/>
          <p:nvPr/>
        </p:nvSpPr>
        <p:spPr>
          <a:xfrm>
            <a:off x="7896200" y="1974104"/>
            <a:ext cx="3681280" cy="1015663"/>
          </a:xfrm>
          <a:prstGeom prst="rect">
            <a:avLst/>
          </a:prstGeom>
          <a:noFill/>
        </p:spPr>
        <p:txBody>
          <a:bodyPr wrap="square" rtlCol="0">
            <a:spAutoFit/>
          </a:bodyPr>
          <a:lstStyle/>
          <a:p>
            <a:r>
              <a:rPr lang="en-US" altLang="ja-JP" sz="2000" b="1" dirty="0">
                <a:solidFill>
                  <a:srgbClr val="005A9C"/>
                </a:solidFill>
                <a:latin typeface="+mj-lt"/>
                <a:ea typeface="HG明朝E" panose="02020909000000000000" pitchFamily="17" charset="-128"/>
              </a:rPr>
              <a:t>3</a:t>
            </a:r>
            <a:r>
              <a:rPr lang="en-US" altLang="ja-JP" sz="2000" b="1" dirty="0" smtClean="0">
                <a:solidFill>
                  <a:srgbClr val="005A9C"/>
                </a:solidFill>
                <a:latin typeface="+mj-lt"/>
                <a:ea typeface="HG明朝E" panose="02020909000000000000" pitchFamily="17" charset="-128"/>
              </a:rPr>
              <a:t>. </a:t>
            </a:r>
            <a:r>
              <a:rPr lang="en-US" altLang="ja-JP" sz="2000" b="1" dirty="0" err="1" smtClean="0">
                <a:solidFill>
                  <a:srgbClr val="005A9C"/>
                </a:solidFill>
                <a:latin typeface="+mj-lt"/>
                <a:ea typeface="HG明朝E" panose="02020909000000000000" pitchFamily="17" charset="-128"/>
              </a:rPr>
              <a:t>WoT</a:t>
            </a:r>
            <a:r>
              <a:rPr lang="en-US" altLang="ja-JP" sz="2000" b="1" dirty="0" smtClean="0">
                <a:solidFill>
                  <a:srgbClr val="005A9C"/>
                </a:solidFill>
                <a:latin typeface="+mj-lt"/>
                <a:ea typeface="HG明朝E" panose="02020909000000000000" pitchFamily="17" charset="-128"/>
              </a:rPr>
              <a:t> </a:t>
            </a:r>
            <a:r>
              <a:rPr lang="en-US" altLang="ja-JP" sz="2000" b="1" dirty="0">
                <a:solidFill>
                  <a:srgbClr val="005A9C"/>
                </a:solidFill>
                <a:latin typeface="+mj-lt"/>
                <a:ea typeface="HG明朝E" panose="02020909000000000000" pitchFamily="17" charset="-128"/>
              </a:rPr>
              <a:t>Scripting API</a:t>
            </a:r>
            <a:r>
              <a:rPr lang="en-US" altLang="ja-JP" sz="2000" dirty="0">
                <a:solidFill>
                  <a:prstClr val="black"/>
                </a:solidFill>
                <a:latin typeface="+mj-lt"/>
                <a:ea typeface="HG明朝E" panose="02020909000000000000" pitchFamily="17" charset="-128"/>
              </a:rPr>
              <a:t/>
            </a:r>
            <a:br>
              <a:rPr lang="en-US" altLang="ja-JP" sz="2000" dirty="0">
                <a:solidFill>
                  <a:prstClr val="black"/>
                </a:solidFill>
                <a:latin typeface="+mj-lt"/>
                <a:ea typeface="HG明朝E" panose="02020909000000000000" pitchFamily="17" charset="-128"/>
              </a:rPr>
            </a:br>
            <a:r>
              <a:rPr lang="en-US" altLang="ja-JP" sz="2000" dirty="0">
                <a:solidFill>
                  <a:prstClr val="black"/>
                </a:solidFill>
                <a:latin typeface="+mj-lt"/>
                <a:ea typeface="HG明朝E" panose="02020909000000000000" pitchFamily="17" charset="-128"/>
              </a:rPr>
              <a:t>for </a:t>
            </a:r>
            <a:r>
              <a:rPr lang="en-US" altLang="ja-JP" sz="2000" dirty="0" smtClean="0">
                <a:solidFill>
                  <a:prstClr val="black"/>
                </a:solidFill>
                <a:latin typeface="+mj-lt"/>
                <a:ea typeface="HG明朝E" panose="02020909000000000000" pitchFamily="17" charset="-128"/>
              </a:rPr>
              <a:t>a browser-like</a:t>
            </a:r>
            <a:r>
              <a:rPr lang="en-US" altLang="ja-JP" sz="2000" dirty="0">
                <a:solidFill>
                  <a:prstClr val="black"/>
                </a:solidFill>
                <a:latin typeface="+mj-lt"/>
                <a:ea typeface="HG明朝E" panose="02020909000000000000" pitchFamily="17" charset="-128"/>
              </a:rPr>
              <a:t/>
            </a:r>
            <a:br>
              <a:rPr lang="en-US" altLang="ja-JP" sz="2000" dirty="0">
                <a:solidFill>
                  <a:prstClr val="black"/>
                </a:solidFill>
                <a:latin typeface="+mj-lt"/>
                <a:ea typeface="HG明朝E" panose="02020909000000000000" pitchFamily="17" charset="-128"/>
              </a:rPr>
            </a:br>
            <a:r>
              <a:rPr lang="en-US" altLang="ja-JP" sz="2000" dirty="0">
                <a:solidFill>
                  <a:prstClr val="black"/>
                </a:solidFill>
                <a:latin typeface="+mj-lt"/>
                <a:ea typeface="HG明朝E" panose="02020909000000000000" pitchFamily="17" charset="-128"/>
              </a:rPr>
              <a:t>runtime environment</a:t>
            </a:r>
            <a:endParaRPr lang="en-US" altLang="ja-JP" sz="2000" b="1" dirty="0">
              <a:solidFill>
                <a:prstClr val="black"/>
              </a:solidFill>
              <a:latin typeface="+mj-lt"/>
              <a:ea typeface="HG明朝E" panose="02020909000000000000" pitchFamily="17" charset="-128"/>
            </a:endParaRPr>
          </a:p>
        </p:txBody>
      </p:sp>
      <p:sp>
        <p:nvSpPr>
          <p:cNvPr id="18" name="Rechteckiger Pfeil 34"/>
          <p:cNvSpPr/>
          <p:nvPr/>
        </p:nvSpPr>
        <p:spPr>
          <a:xfrm rot="5400000" flipH="1" flipV="1">
            <a:off x="4401194" y="3872748"/>
            <a:ext cx="280148" cy="772261"/>
          </a:xfrm>
          <a:prstGeom prst="bentArrow">
            <a:avLst>
              <a:gd name="adj1" fmla="val 43521"/>
              <a:gd name="adj2" fmla="val 50000"/>
              <a:gd name="adj3" fmla="val 43417"/>
              <a:gd name="adj4" fmla="val 26183"/>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wn Arrow 40"/>
          <p:cNvSpPr/>
          <p:nvPr/>
        </p:nvSpPr>
        <p:spPr>
          <a:xfrm rot="5400000">
            <a:off x="4572339" y="3547492"/>
            <a:ext cx="295612" cy="414097"/>
          </a:xfrm>
          <a:prstGeom prst="downArrow">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iger Pfeil 34"/>
          <p:cNvSpPr/>
          <p:nvPr/>
        </p:nvSpPr>
        <p:spPr>
          <a:xfrm rot="16200000" flipH="1">
            <a:off x="3885316" y="2492261"/>
            <a:ext cx="1199104" cy="659454"/>
          </a:xfrm>
          <a:prstGeom prst="bentArrow">
            <a:avLst>
              <a:gd name="adj1" fmla="val 19275"/>
              <a:gd name="adj2" fmla="val 19999"/>
              <a:gd name="adj3" fmla="val 17105"/>
              <a:gd name="adj4" fmla="val 26183"/>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Brace 43"/>
          <p:cNvSpPr/>
          <p:nvPr/>
        </p:nvSpPr>
        <p:spPr bwMode="auto">
          <a:xfrm>
            <a:off x="7537432" y="4153393"/>
            <a:ext cx="288032" cy="380048"/>
          </a:xfrm>
          <a:prstGeom prst="rightBrace">
            <a:avLst/>
          </a:prstGeom>
          <a:noFill/>
          <a:ln w="2857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fontAlgn="base">
              <a:spcBef>
                <a:spcPct val="50000"/>
              </a:spcBef>
              <a:spcAft>
                <a:spcPct val="0"/>
              </a:spcAft>
            </a:pPr>
            <a:endParaRPr lang="en-US" sz="2400">
              <a:latin typeface="Arial" charset="0"/>
              <a:ea typeface="ヒラギノ角ゴ Pro W3" charset="0"/>
            </a:endParaRPr>
          </a:p>
        </p:txBody>
      </p:sp>
      <p:sp>
        <p:nvSpPr>
          <p:cNvPr id="22" name="テキスト ボックス 41"/>
          <p:cNvSpPr txBox="1"/>
          <p:nvPr/>
        </p:nvSpPr>
        <p:spPr>
          <a:xfrm>
            <a:off x="7833920" y="4126793"/>
            <a:ext cx="3681280" cy="1015663"/>
          </a:xfrm>
          <a:prstGeom prst="rect">
            <a:avLst/>
          </a:prstGeom>
          <a:noFill/>
        </p:spPr>
        <p:txBody>
          <a:bodyPr wrap="square" rIns="90000" rtlCol="0">
            <a:spAutoFit/>
          </a:bodyPr>
          <a:lstStyle/>
          <a:p>
            <a:r>
              <a:rPr lang="en-US" altLang="ja-JP" sz="2000" b="1" dirty="0">
                <a:solidFill>
                  <a:srgbClr val="00B050"/>
                </a:solidFill>
                <a:ea typeface="HG明朝E" panose="02020909000000000000" pitchFamily="17" charset="-128"/>
                <a:cs typeface="Arial" panose="020B0604020202020204" pitchFamily="34" charset="0"/>
              </a:rPr>
              <a:t>2</a:t>
            </a:r>
            <a:r>
              <a:rPr lang="en-US" altLang="ja-JP" sz="2000" b="1" dirty="0" smtClean="0">
                <a:solidFill>
                  <a:srgbClr val="00B050"/>
                </a:solidFill>
                <a:ea typeface="HG明朝E" panose="02020909000000000000" pitchFamily="17" charset="-128"/>
                <a:cs typeface="Arial" panose="020B0604020202020204" pitchFamily="34" charset="0"/>
              </a:rPr>
              <a:t>. </a:t>
            </a:r>
            <a:r>
              <a:rPr lang="en-US" altLang="ja-JP" sz="2000" b="1" dirty="0" err="1" smtClean="0">
                <a:solidFill>
                  <a:srgbClr val="00B050"/>
                </a:solidFill>
                <a:ea typeface="HG明朝E" panose="02020909000000000000" pitchFamily="17" charset="-128"/>
                <a:cs typeface="Arial" panose="020B0604020202020204" pitchFamily="34" charset="0"/>
              </a:rPr>
              <a:t>WoT</a:t>
            </a:r>
            <a:r>
              <a:rPr lang="en-US" altLang="ja-JP" sz="2000" b="1" dirty="0" smtClean="0">
                <a:solidFill>
                  <a:srgbClr val="00B050"/>
                </a:solidFill>
                <a:ea typeface="HG明朝E" panose="02020909000000000000" pitchFamily="17" charset="-128"/>
                <a:cs typeface="Arial" panose="020B0604020202020204" pitchFamily="34" charset="0"/>
              </a:rPr>
              <a:t> </a:t>
            </a:r>
            <a:r>
              <a:rPr lang="en-US" altLang="ja-JP" sz="2000" b="1" dirty="0">
                <a:solidFill>
                  <a:srgbClr val="00B050"/>
                </a:solidFill>
                <a:ea typeface="HG明朝E" panose="02020909000000000000" pitchFamily="17" charset="-128"/>
                <a:cs typeface="Arial" panose="020B0604020202020204" pitchFamily="34" charset="0"/>
              </a:rPr>
              <a:t>Binding Templates</a:t>
            </a:r>
            <a:r>
              <a:rPr lang="en-US" altLang="ja-JP" sz="2000" b="1" dirty="0">
                <a:solidFill>
                  <a:prstClr val="black"/>
                </a:solidFill>
                <a:ea typeface="HG明朝E" panose="02020909000000000000" pitchFamily="17" charset="-128"/>
                <a:cs typeface="Arial" panose="020B0604020202020204" pitchFamily="34" charset="0"/>
              </a:rPr>
              <a:t/>
            </a:r>
            <a:br>
              <a:rPr lang="en-US" altLang="ja-JP" sz="2000" b="1" dirty="0">
                <a:solidFill>
                  <a:prstClr val="black"/>
                </a:solidFill>
                <a:ea typeface="HG明朝E" panose="02020909000000000000" pitchFamily="17" charset="-128"/>
                <a:cs typeface="Arial" panose="020B0604020202020204" pitchFamily="34" charset="0"/>
              </a:rPr>
            </a:br>
            <a:r>
              <a:rPr lang="en-US" altLang="ja-JP" sz="2000" dirty="0">
                <a:solidFill>
                  <a:prstClr val="black"/>
                </a:solidFill>
                <a:ea typeface="HG明朝E" panose="02020909000000000000" pitchFamily="17" charset="-128"/>
                <a:cs typeface="Arial" panose="020B0604020202020204" pitchFamily="34" charset="0"/>
              </a:rPr>
              <a:t>to connect to different</a:t>
            </a:r>
            <a:br>
              <a:rPr lang="en-US" altLang="ja-JP" sz="2000" dirty="0">
                <a:solidFill>
                  <a:prstClr val="black"/>
                </a:solidFill>
                <a:ea typeface="HG明朝E" panose="02020909000000000000" pitchFamily="17" charset="-128"/>
                <a:cs typeface="Arial" panose="020B0604020202020204" pitchFamily="34" charset="0"/>
              </a:rPr>
            </a:br>
            <a:r>
              <a:rPr lang="en-US" altLang="ja-JP" sz="2000" dirty="0">
                <a:solidFill>
                  <a:prstClr val="black"/>
                </a:solidFill>
                <a:ea typeface="HG明朝E" panose="02020909000000000000" pitchFamily="17" charset="-128"/>
                <a:cs typeface="Arial" panose="020B0604020202020204" pitchFamily="34" charset="0"/>
              </a:rPr>
              <a:t>platforms and ecosystems</a:t>
            </a:r>
            <a:endParaRPr lang="en-US" altLang="ja-JP" sz="2000" b="1" dirty="0">
              <a:solidFill>
                <a:prstClr val="black"/>
              </a:solidFill>
              <a:ea typeface="HG明朝E" panose="02020909000000000000" pitchFamily="17" charset="-128"/>
              <a:cs typeface="Arial" panose="020B0604020202020204" pitchFamily="34" charset="0"/>
            </a:endParaRPr>
          </a:p>
        </p:txBody>
      </p:sp>
      <p:sp>
        <p:nvSpPr>
          <p:cNvPr id="23" name="テキスト ボックス 43"/>
          <p:cNvSpPr txBox="1"/>
          <p:nvPr/>
        </p:nvSpPr>
        <p:spPr>
          <a:xfrm>
            <a:off x="877824" y="1121534"/>
            <a:ext cx="4049370" cy="707886"/>
          </a:xfrm>
          <a:prstGeom prst="rect">
            <a:avLst/>
          </a:prstGeom>
          <a:noFill/>
        </p:spPr>
        <p:txBody>
          <a:bodyPr wrap="square" rtlCol="0">
            <a:spAutoFit/>
          </a:bodyPr>
          <a:lstStyle/>
          <a:p>
            <a:r>
              <a:rPr lang="en-US" altLang="ja-JP" sz="2000" b="1" dirty="0" smtClean="0">
                <a:solidFill>
                  <a:srgbClr val="4A7B7C"/>
                </a:solidFill>
                <a:latin typeface="+mj-lt"/>
                <a:ea typeface="HG明朝E" panose="02020909000000000000" pitchFamily="17" charset="-128"/>
              </a:rPr>
              <a:t>1. </a:t>
            </a:r>
            <a:r>
              <a:rPr lang="en-US" altLang="ja-JP" sz="2000" b="1" dirty="0" err="1" smtClean="0">
                <a:solidFill>
                  <a:srgbClr val="4A7B7C"/>
                </a:solidFill>
                <a:latin typeface="+mj-lt"/>
                <a:ea typeface="HG明朝E" panose="02020909000000000000" pitchFamily="17" charset="-128"/>
              </a:rPr>
              <a:t>WoT</a:t>
            </a:r>
            <a:r>
              <a:rPr lang="en-US" altLang="ja-JP" sz="2000" b="1" dirty="0" smtClean="0">
                <a:solidFill>
                  <a:srgbClr val="4A7B7C"/>
                </a:solidFill>
                <a:latin typeface="+mj-lt"/>
                <a:ea typeface="HG明朝E" panose="02020909000000000000" pitchFamily="17" charset="-128"/>
              </a:rPr>
              <a:t> </a:t>
            </a:r>
            <a:r>
              <a:rPr lang="en-US" altLang="ja-JP" sz="2000" b="1" dirty="0">
                <a:solidFill>
                  <a:srgbClr val="4A7B7C"/>
                </a:solidFill>
                <a:latin typeface="+mj-lt"/>
                <a:ea typeface="HG明朝E" panose="02020909000000000000" pitchFamily="17" charset="-128"/>
              </a:rPr>
              <a:t>Thing Description (TD)</a:t>
            </a:r>
            <a:br>
              <a:rPr lang="en-US" altLang="ja-JP" sz="2000" b="1" dirty="0">
                <a:solidFill>
                  <a:srgbClr val="4A7B7C"/>
                </a:solidFill>
                <a:latin typeface="+mj-lt"/>
                <a:ea typeface="HG明朝E" panose="02020909000000000000" pitchFamily="17" charset="-128"/>
              </a:rPr>
            </a:br>
            <a:r>
              <a:rPr lang="en-US" altLang="ja-JP" sz="2000" dirty="0">
                <a:latin typeface="+mj-lt"/>
                <a:ea typeface="HG明朝E" panose="02020909000000000000" pitchFamily="17" charset="-128"/>
              </a:rPr>
              <a:t>with simple interaction model</a:t>
            </a:r>
            <a:endParaRPr lang="en-US" altLang="ja-JP" sz="2000" b="1" dirty="0">
              <a:solidFill>
                <a:prstClr val="black"/>
              </a:solidFill>
              <a:latin typeface="+mj-lt"/>
              <a:ea typeface="HG明朝E" panose="02020909000000000000" pitchFamily="17" charset="-128"/>
            </a:endParaRPr>
          </a:p>
        </p:txBody>
      </p:sp>
      <p:sp>
        <p:nvSpPr>
          <p:cNvPr id="24" name="Cloud 46"/>
          <p:cNvSpPr/>
          <p:nvPr/>
        </p:nvSpPr>
        <p:spPr>
          <a:xfrm>
            <a:off x="1703512" y="2478159"/>
            <a:ext cx="1223022" cy="773640"/>
          </a:xfrm>
          <a:prstGeom prst="cloud">
            <a:avLst/>
          </a:prstGeom>
          <a:solidFill>
            <a:srgbClr val="4A7B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Events</a:t>
            </a:r>
          </a:p>
        </p:txBody>
      </p:sp>
      <p:sp>
        <p:nvSpPr>
          <p:cNvPr id="25" name="Cloud 47"/>
          <p:cNvSpPr/>
          <p:nvPr/>
        </p:nvSpPr>
        <p:spPr>
          <a:xfrm>
            <a:off x="1931145" y="1890769"/>
            <a:ext cx="1562230" cy="773640"/>
          </a:xfrm>
          <a:prstGeom prst="cloud">
            <a:avLst/>
          </a:prstGeom>
          <a:solidFill>
            <a:srgbClr val="4A7B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Ins="0" rtlCol="0" anchor="ctr"/>
          <a:lstStyle/>
          <a:p>
            <a:pPr algn="ctr"/>
            <a:r>
              <a:rPr lang="en-US"/>
              <a:t>Properties</a:t>
            </a:r>
          </a:p>
        </p:txBody>
      </p:sp>
      <p:sp>
        <p:nvSpPr>
          <p:cNvPr id="26" name="Cloud 48"/>
          <p:cNvSpPr/>
          <p:nvPr/>
        </p:nvSpPr>
        <p:spPr>
          <a:xfrm>
            <a:off x="2705137" y="2336219"/>
            <a:ext cx="1309236" cy="773640"/>
          </a:xfrm>
          <a:prstGeom prst="cloud">
            <a:avLst/>
          </a:prstGeom>
          <a:solidFill>
            <a:srgbClr val="4A7B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Actions</a:t>
            </a:r>
          </a:p>
        </p:txBody>
      </p:sp>
      <p:sp>
        <p:nvSpPr>
          <p:cNvPr id="27" name="Pfeil nach unten 26"/>
          <p:cNvSpPr/>
          <p:nvPr/>
        </p:nvSpPr>
        <p:spPr bwMode="auto">
          <a:xfrm>
            <a:off x="5268187" y="2913992"/>
            <a:ext cx="432048" cy="2635160"/>
          </a:xfrm>
          <a:prstGeom prst="down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a:solidFill>
                <a:schemeClr val="tx1"/>
              </a:solidFill>
            </a:endParaRPr>
          </a:p>
        </p:txBody>
      </p:sp>
      <p:sp>
        <p:nvSpPr>
          <p:cNvPr id="28" name="Pfeil nach unten 27"/>
          <p:cNvSpPr/>
          <p:nvPr/>
        </p:nvSpPr>
        <p:spPr bwMode="auto">
          <a:xfrm flipV="1">
            <a:off x="6520036" y="2347001"/>
            <a:ext cx="432048" cy="3186810"/>
          </a:xfrm>
          <a:prstGeom prst="down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a:solidFill>
                <a:schemeClr val="tx1"/>
              </a:solidFill>
            </a:endParaRPr>
          </a:p>
        </p:txBody>
      </p:sp>
      <p:sp>
        <p:nvSpPr>
          <p:cNvPr id="29" name="角丸四角形 21"/>
          <p:cNvSpPr/>
          <p:nvPr/>
        </p:nvSpPr>
        <p:spPr bwMode="auto">
          <a:xfrm>
            <a:off x="4927397" y="3570529"/>
            <a:ext cx="2348452" cy="430549"/>
          </a:xfrm>
          <a:prstGeom prst="roundRect">
            <a:avLst/>
          </a:prstGeom>
          <a:solidFill>
            <a:srgbClr val="4A7B7C"/>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a:solidFill>
                  <a:prstClr val="white"/>
                </a:solidFill>
                <a:ea typeface="HG明朝E" panose="02020909000000000000" pitchFamily="17" charset="-128"/>
                <a:cs typeface="Arial" pitchFamily="34" charset="0"/>
              </a:rPr>
              <a:t>Interaction Model</a:t>
            </a:r>
          </a:p>
        </p:txBody>
      </p:sp>
      <p:sp>
        <p:nvSpPr>
          <p:cNvPr id="30" name="角丸四角形 21"/>
          <p:cNvSpPr/>
          <p:nvPr/>
        </p:nvSpPr>
        <p:spPr bwMode="auto">
          <a:xfrm>
            <a:off x="4927397" y="4118805"/>
            <a:ext cx="2348452" cy="430549"/>
          </a:xfrm>
          <a:prstGeom prst="roundRect">
            <a:avLst/>
          </a:prstGeom>
          <a:solidFill>
            <a:srgbClr val="00B05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a:solidFill>
                  <a:prstClr val="white"/>
                </a:solidFill>
                <a:ea typeface="HG明朝E" panose="02020909000000000000" pitchFamily="17" charset="-128"/>
                <a:cs typeface="Arial" pitchFamily="34" charset="0"/>
              </a:rPr>
              <a:t>Binding Templates</a:t>
            </a:r>
          </a:p>
        </p:txBody>
      </p:sp>
      <p:sp>
        <p:nvSpPr>
          <p:cNvPr id="31" name="角丸四角形 21"/>
          <p:cNvSpPr/>
          <p:nvPr/>
        </p:nvSpPr>
        <p:spPr bwMode="auto">
          <a:xfrm>
            <a:off x="4934238" y="3022253"/>
            <a:ext cx="2348452" cy="430549"/>
          </a:xfrm>
          <a:prstGeom prst="roundRect">
            <a:avLst/>
          </a:prstGeom>
          <a:solidFill>
            <a:srgbClr val="005A9C"/>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a:solidFill>
                  <a:prstClr val="white"/>
                </a:solidFill>
                <a:ea typeface="HG明朝E" panose="02020909000000000000" pitchFamily="17" charset="-128"/>
                <a:cs typeface="Arial" pitchFamily="34" charset="0"/>
              </a:rPr>
              <a:t>Scripting API</a:t>
            </a:r>
          </a:p>
        </p:txBody>
      </p:sp>
      <p:sp>
        <p:nvSpPr>
          <p:cNvPr id="32" name="縦巻き 49"/>
          <p:cNvSpPr/>
          <p:nvPr/>
        </p:nvSpPr>
        <p:spPr bwMode="auto">
          <a:xfrm>
            <a:off x="5593216" y="1925330"/>
            <a:ext cx="1582726" cy="421673"/>
          </a:xfrm>
          <a:prstGeom prst="verticalScroll">
            <a:avLst/>
          </a:prstGeom>
          <a:solidFill>
            <a:sysClr val="window" lastClr="FFFFFF"/>
          </a:solidFill>
          <a:ln w="6350" cap="flat" cmpd="sng" algn="ctr">
            <a:solidFill>
              <a:sysClr val="windowText" lastClr="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1600">
                <a:solidFill>
                  <a:prstClr val="black"/>
                </a:solidFill>
                <a:ea typeface="HG明朝E" panose="02020909000000000000" pitchFamily="17" charset="-128"/>
                <a:cs typeface="Arial" pitchFamily="34" charset="0"/>
              </a:rPr>
              <a:t>App Script 2</a:t>
            </a:r>
          </a:p>
        </p:txBody>
      </p:sp>
      <p:sp>
        <p:nvSpPr>
          <p:cNvPr id="33" name="角丸四角形 21"/>
          <p:cNvSpPr/>
          <p:nvPr/>
        </p:nvSpPr>
        <p:spPr bwMode="auto">
          <a:xfrm>
            <a:off x="4934239" y="4667081"/>
            <a:ext cx="1099947" cy="430549"/>
          </a:xfrm>
          <a:prstGeom prst="roundRect">
            <a:avLst/>
          </a:prstGeom>
          <a:solidFill>
            <a:srgbClr val="FF990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a:solidFill>
                  <a:prstClr val="black"/>
                </a:solidFill>
                <a:ea typeface="HG明朝E" panose="02020909000000000000" pitchFamily="17" charset="-128"/>
                <a:cs typeface="Arial" pitchFamily="34" charset="0"/>
              </a:rPr>
              <a:t>Server</a:t>
            </a:r>
          </a:p>
        </p:txBody>
      </p:sp>
      <p:sp>
        <p:nvSpPr>
          <p:cNvPr id="34" name="角丸四角形 21"/>
          <p:cNvSpPr/>
          <p:nvPr/>
        </p:nvSpPr>
        <p:spPr bwMode="auto">
          <a:xfrm>
            <a:off x="6186088" y="4668419"/>
            <a:ext cx="1099947" cy="430549"/>
          </a:xfrm>
          <a:prstGeom prst="roundRect">
            <a:avLst/>
          </a:prstGeom>
          <a:solidFill>
            <a:srgbClr val="FF990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2000">
                <a:solidFill>
                  <a:prstClr val="black"/>
                </a:solidFill>
                <a:ea typeface="HG明朝E" panose="02020909000000000000" pitchFamily="17" charset="-128"/>
                <a:cs typeface="Arial" pitchFamily="34" charset="0"/>
              </a:rPr>
              <a:t>Client</a:t>
            </a:r>
          </a:p>
        </p:txBody>
      </p:sp>
      <p:sp>
        <p:nvSpPr>
          <p:cNvPr id="35" name="縦巻き 49"/>
          <p:cNvSpPr/>
          <p:nvPr/>
        </p:nvSpPr>
        <p:spPr bwMode="auto">
          <a:xfrm>
            <a:off x="5026074" y="2492319"/>
            <a:ext cx="1417357" cy="421673"/>
          </a:xfrm>
          <a:prstGeom prst="verticalScroll">
            <a:avLst/>
          </a:prstGeom>
          <a:solidFill>
            <a:sysClr val="window" lastClr="FFFFFF"/>
          </a:solidFill>
          <a:ln w="6350" cap="flat" cmpd="sng" algn="ctr">
            <a:solidFill>
              <a:sysClr val="windowText" lastClr="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algn="ctr" fontAlgn="ctr">
              <a:defRPr/>
            </a:pPr>
            <a:r>
              <a:rPr lang="en-US" altLang="ja-JP" sz="1600">
                <a:solidFill>
                  <a:prstClr val="black"/>
                </a:solidFill>
                <a:ea typeface="HG明朝E" panose="02020909000000000000" pitchFamily="17" charset="-128"/>
                <a:cs typeface="Arial" pitchFamily="34" charset="0"/>
              </a:rPr>
              <a:t>App Script 1</a:t>
            </a:r>
          </a:p>
        </p:txBody>
      </p:sp>
      <p:sp>
        <p:nvSpPr>
          <p:cNvPr id="36" name="Textfeld 35"/>
          <p:cNvSpPr txBox="1"/>
          <p:nvPr/>
        </p:nvSpPr>
        <p:spPr>
          <a:xfrm>
            <a:off x="5026117" y="5577596"/>
            <a:ext cx="914400" cy="312123"/>
          </a:xfrm>
          <a:prstGeom prst="rect">
            <a:avLst/>
          </a:prstGeom>
          <a:noFill/>
        </p:spPr>
        <p:txBody>
          <a:bodyPr wrap="none" lIns="0" tIns="0" rIns="0" bIns="0" rtlCol="0">
            <a:noAutofit/>
          </a:bodyPr>
          <a:lstStyle/>
          <a:p>
            <a:pPr algn="ctr">
              <a:lnSpc>
                <a:spcPct val="110000"/>
              </a:lnSpc>
            </a:pPr>
            <a:r>
              <a:rPr lang="en-US" sz="1600">
                <a:solidFill>
                  <a:schemeClr val="tx1"/>
                </a:solidFill>
              </a:rPr>
              <a:t>Expose</a:t>
            </a:r>
          </a:p>
        </p:txBody>
      </p:sp>
      <p:sp>
        <p:nvSpPr>
          <p:cNvPr id="37" name="Textfeld 36"/>
          <p:cNvSpPr txBox="1"/>
          <p:nvPr/>
        </p:nvSpPr>
        <p:spPr>
          <a:xfrm>
            <a:off x="6261542" y="5577595"/>
            <a:ext cx="914400" cy="312123"/>
          </a:xfrm>
          <a:prstGeom prst="rect">
            <a:avLst/>
          </a:prstGeom>
          <a:noFill/>
        </p:spPr>
        <p:txBody>
          <a:bodyPr wrap="none" lIns="0" tIns="0" rIns="0" bIns="0" rtlCol="0">
            <a:noAutofit/>
          </a:bodyPr>
          <a:lstStyle/>
          <a:p>
            <a:pPr algn="ctr">
              <a:lnSpc>
                <a:spcPct val="110000"/>
              </a:lnSpc>
            </a:pPr>
            <a:r>
              <a:rPr lang="en-US" sz="1600">
                <a:solidFill>
                  <a:schemeClr val="tx1"/>
                </a:solidFill>
              </a:rPr>
              <a:t>Consume</a:t>
            </a:r>
          </a:p>
        </p:txBody>
      </p:sp>
      <p:sp>
        <p:nvSpPr>
          <p:cNvPr id="38" name="Down Arrow 40"/>
          <p:cNvSpPr/>
          <p:nvPr/>
        </p:nvSpPr>
        <p:spPr>
          <a:xfrm rot="16200000" flipH="1">
            <a:off x="7365166" y="3507470"/>
            <a:ext cx="379482" cy="558114"/>
          </a:xfrm>
          <a:prstGeom prst="upDownArrow">
            <a:avLst>
              <a:gd name="adj1" fmla="val 50000"/>
              <a:gd name="adj2" fmla="val 48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bgerundetes Rechteck 38"/>
          <p:cNvSpPr/>
          <p:nvPr/>
        </p:nvSpPr>
        <p:spPr bwMode="auto">
          <a:xfrm>
            <a:off x="7833962" y="3570527"/>
            <a:ext cx="2007726" cy="432000"/>
          </a:xfrm>
          <a:prstGeom prst="roundRect">
            <a:avLst>
              <a:gd name="adj" fmla="val 18258"/>
            </a:avLst>
          </a:prstGeom>
          <a:solidFill>
            <a:schemeClr val="tx1">
              <a:lumMod val="50000"/>
              <a:lumOff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b="1">
                <a:solidFill>
                  <a:schemeClr val="tx1"/>
                </a:solidFill>
              </a:rPr>
              <a:t>Local Hardware</a:t>
            </a:r>
          </a:p>
        </p:txBody>
      </p:sp>
      <p:sp>
        <p:nvSpPr>
          <p:cNvPr id="40" name="Cloud 48"/>
          <p:cNvSpPr/>
          <p:nvPr/>
        </p:nvSpPr>
        <p:spPr>
          <a:xfrm>
            <a:off x="7464152" y="5142455"/>
            <a:ext cx="1011384"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HTTP</a:t>
            </a:r>
          </a:p>
        </p:txBody>
      </p:sp>
      <p:sp>
        <p:nvSpPr>
          <p:cNvPr id="41" name="Cloud 48"/>
          <p:cNvSpPr/>
          <p:nvPr/>
        </p:nvSpPr>
        <p:spPr>
          <a:xfrm>
            <a:off x="7824192" y="5465725"/>
            <a:ext cx="1011384"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CoAP</a:t>
            </a:r>
          </a:p>
        </p:txBody>
      </p:sp>
      <p:sp>
        <p:nvSpPr>
          <p:cNvPr id="42" name="Cloud 48"/>
          <p:cNvSpPr/>
          <p:nvPr/>
        </p:nvSpPr>
        <p:spPr>
          <a:xfrm>
            <a:off x="8692606" y="5455997"/>
            <a:ext cx="1165769"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dirty="0"/>
              <a:t>OneM2M</a:t>
            </a:r>
          </a:p>
        </p:txBody>
      </p:sp>
      <p:sp>
        <p:nvSpPr>
          <p:cNvPr id="43" name="Cloud 48"/>
          <p:cNvSpPr/>
          <p:nvPr/>
        </p:nvSpPr>
        <p:spPr>
          <a:xfrm>
            <a:off x="8184233" y="965991"/>
            <a:ext cx="1584127" cy="773640"/>
          </a:xfrm>
          <a:prstGeom prst="cloud">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JavaScript</a:t>
            </a:r>
          </a:p>
        </p:txBody>
      </p:sp>
      <p:sp>
        <p:nvSpPr>
          <p:cNvPr id="44" name="Cloud 48"/>
          <p:cNvSpPr/>
          <p:nvPr/>
        </p:nvSpPr>
        <p:spPr>
          <a:xfrm>
            <a:off x="9192344" y="5074359"/>
            <a:ext cx="999728"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a:t>BACnet</a:t>
            </a:r>
          </a:p>
        </p:txBody>
      </p:sp>
      <p:sp>
        <p:nvSpPr>
          <p:cNvPr id="45" name="Wolkenförmige Legende 44"/>
          <p:cNvSpPr/>
          <p:nvPr/>
        </p:nvSpPr>
        <p:spPr>
          <a:xfrm>
            <a:off x="1919536" y="4638399"/>
            <a:ext cx="2232248" cy="1396726"/>
          </a:xfrm>
          <a:prstGeom prst="cloudCallout">
            <a:avLst>
              <a:gd name="adj1" fmla="val 72614"/>
              <a:gd name="adj2" fmla="val -18422"/>
            </a:avLst>
          </a:prstGeom>
          <a:solidFill>
            <a:srgbClr val="FF9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tIns="108000" bIns="0" rtlCol="0" anchor="ctr"/>
          <a:lstStyle/>
          <a:p>
            <a:pPr algn="ctr"/>
            <a:r>
              <a:rPr lang="en-US" sz="1600" dirty="0">
                <a:solidFill>
                  <a:schemeClr val="tx1"/>
                </a:solidFill>
              </a:rPr>
              <a:t>Things can be in</a:t>
            </a:r>
            <a:br>
              <a:rPr lang="en-US" sz="1600" dirty="0">
                <a:solidFill>
                  <a:schemeClr val="tx1"/>
                </a:solidFill>
              </a:rPr>
            </a:br>
            <a:r>
              <a:rPr lang="en-US" sz="1600" dirty="0">
                <a:solidFill>
                  <a:schemeClr val="tx1"/>
                </a:solidFill>
              </a:rPr>
              <a:t>client and/or</a:t>
            </a:r>
            <a:br>
              <a:rPr lang="en-US" sz="1600" dirty="0">
                <a:solidFill>
                  <a:schemeClr val="tx1"/>
                </a:solidFill>
              </a:rPr>
            </a:br>
            <a:r>
              <a:rPr lang="en-US" sz="1600" dirty="0">
                <a:solidFill>
                  <a:schemeClr val="tx1"/>
                </a:solidFill>
              </a:rPr>
              <a:t>server role:</a:t>
            </a:r>
            <a:br>
              <a:rPr lang="en-US" sz="1600" dirty="0">
                <a:solidFill>
                  <a:schemeClr val="tx1"/>
                </a:solidFill>
              </a:rPr>
            </a:br>
            <a:r>
              <a:rPr lang="en-US" dirty="0">
                <a:solidFill>
                  <a:schemeClr val="tx1"/>
                </a:solidFill>
              </a:rPr>
              <a:t>“</a:t>
            </a:r>
            <a:r>
              <a:rPr lang="en-US" dirty="0" err="1">
                <a:solidFill>
                  <a:schemeClr val="tx1"/>
                </a:solidFill>
              </a:rPr>
              <a:t>Servient</a:t>
            </a:r>
            <a:r>
              <a:rPr lang="en-US" dirty="0">
                <a:solidFill>
                  <a:schemeClr val="tx1"/>
                </a:solidFill>
              </a:rPr>
              <a:t>”</a:t>
            </a:r>
            <a:endParaRPr lang="en-US" sz="1600" dirty="0">
              <a:solidFill>
                <a:schemeClr val="tx1"/>
              </a:solidFill>
            </a:endParaRPr>
          </a:p>
        </p:txBody>
      </p:sp>
      <p:sp>
        <p:nvSpPr>
          <p:cNvPr id="46" name="Cloud 48"/>
          <p:cNvSpPr/>
          <p:nvPr/>
        </p:nvSpPr>
        <p:spPr>
          <a:xfrm>
            <a:off x="9724976" y="5455997"/>
            <a:ext cx="792088" cy="595178"/>
          </a:xfrm>
          <a:prstGeom prst="cloud">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en-US" dirty="0"/>
              <a:t>…</a:t>
            </a:r>
          </a:p>
        </p:txBody>
      </p:sp>
      <p:sp>
        <p:nvSpPr>
          <p:cNvPr id="47" name="Shape 512"/>
          <p:cNvSpPr txBox="1">
            <a:spLocks/>
          </p:cNvSpPr>
          <p:nvPr/>
        </p:nvSpPr>
        <p:spPr>
          <a:xfrm>
            <a:off x="2017141" y="170390"/>
            <a:ext cx="9113398" cy="84846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buClr>
                <a:srgbClr val="000000"/>
              </a:buClr>
              <a:buSzPct val="25000"/>
            </a:pPr>
            <a:r>
              <a:rPr lang="en-US" sz="3600" dirty="0" err="1" smtClean="0"/>
              <a:t>WoT</a:t>
            </a:r>
            <a:r>
              <a:rPr lang="en-US" sz="3600" dirty="0" smtClean="0"/>
              <a:t>: Additional Deliverables/Architecture</a:t>
            </a:r>
            <a:endParaRPr lang="en-US" sz="3600" dirty="0"/>
          </a:p>
        </p:txBody>
      </p:sp>
      <p:pic>
        <p:nvPicPr>
          <p:cNvPr id="48" name="Shape 513" descr="1000px-W3C®_Icon.svg.png"/>
          <p:cNvPicPr preferRelativeResize="0"/>
          <p:nvPr/>
        </p:nvPicPr>
        <p:blipFill rotWithShape="1">
          <a:blip r:embed="rId2">
            <a:alphaModFix/>
          </a:blip>
          <a:srcRect/>
          <a:stretch/>
        </p:blipFill>
        <p:spPr>
          <a:xfrm>
            <a:off x="357668" y="0"/>
            <a:ext cx="1634924" cy="1113398"/>
          </a:xfrm>
          <a:prstGeom prst="rect">
            <a:avLst/>
          </a:prstGeom>
          <a:noFill/>
          <a:ln>
            <a:noFill/>
          </a:ln>
        </p:spPr>
      </p:pic>
    </p:spTree>
    <p:extLst>
      <p:ext uri="{BB962C8B-B14F-4D97-AF65-F5344CB8AC3E}">
        <p14:creationId xmlns:p14="http://schemas.microsoft.com/office/powerpoint/2010/main" val="1765045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5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5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25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25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5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5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25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5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17" grpId="0"/>
      <p:bldP spid="21" grpId="0" animBg="1"/>
      <p:bldP spid="22" grpId="0"/>
      <p:bldP spid="23" grpId="0"/>
      <p:bldP spid="24" grpId="0" animBg="1"/>
      <p:bldP spid="25" grpId="0" animBg="1"/>
      <p:bldP spid="26" grpId="0" animBg="1"/>
      <p:bldP spid="40" grpId="0" animBg="1"/>
      <p:bldP spid="41" grpId="0" animBg="1"/>
      <p:bldP spid="42" grpId="0" animBg="1"/>
      <p:bldP spid="43" grpId="0" animBg="1"/>
      <p:bldP spid="44"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11</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557049" y="1219200"/>
            <a:ext cx="11088414" cy="4690302"/>
          </a:xfrm>
        </p:spPr>
        <p:txBody>
          <a:bodyPr/>
          <a:lstStyle/>
          <a:p>
            <a:r>
              <a:rPr lang="en-US" b="1" dirty="0" smtClean="0">
                <a:solidFill>
                  <a:srgbClr val="FF0000"/>
                </a:solidFill>
              </a:rPr>
              <a:t>Risks</a:t>
            </a:r>
          </a:p>
          <a:p>
            <a:pPr marL="787400" lvl="1" indent="-342900">
              <a:buFont typeface="Arial" panose="020B0604020202020204" pitchFamily="34" charset="0"/>
              <a:buChar char="•"/>
            </a:pPr>
            <a:r>
              <a:rPr lang="en-US" dirty="0" smtClean="0"/>
              <a:t>Accessible metadata raises the risk of scanning and inferencing attacks</a:t>
            </a:r>
          </a:p>
          <a:p>
            <a:pPr marL="787400" lvl="1" indent="-342900">
              <a:buFont typeface="Arial" panose="020B0604020202020204" pitchFamily="34" charset="0"/>
              <a:buChar char="•"/>
            </a:pPr>
            <a:r>
              <a:rPr lang="en-US" dirty="0" smtClean="0"/>
              <a:t>Bridging multiple systems may allow a vulnerability in one system to be used as a vector to attack another system that trusts it</a:t>
            </a:r>
          </a:p>
          <a:p>
            <a:r>
              <a:rPr lang="en-US" b="1" dirty="0" smtClean="0">
                <a:solidFill>
                  <a:srgbClr val="00B050"/>
                </a:solidFill>
              </a:rPr>
              <a:t>Opportunities</a:t>
            </a:r>
          </a:p>
          <a:p>
            <a:pPr marL="787400" lvl="1" indent="-342900">
              <a:buFont typeface="Arial" panose="020B0604020202020204" pitchFamily="34" charset="0"/>
              <a:buChar char="•"/>
            </a:pPr>
            <a:r>
              <a:rPr lang="en-US" dirty="0" smtClean="0"/>
              <a:t>Endpoint adaptation (convert payloads at secure endpoint) rather than bridge-by-bridge adaptation (convert at multiple insecure bridges)</a:t>
            </a:r>
          </a:p>
          <a:p>
            <a:pPr marL="787400" lvl="1" indent="-342900">
              <a:buFont typeface="Arial" panose="020B0604020202020204" pitchFamily="34" charset="0"/>
              <a:buChar char="•"/>
            </a:pPr>
            <a:r>
              <a:rPr lang="en-US" dirty="0" smtClean="0"/>
              <a:t>Metadata can be used to analyze security of entire system (converse of scanning for attack) and assign trust</a:t>
            </a:r>
          </a:p>
          <a:p>
            <a:pPr marL="787400" lvl="1" indent="-342900">
              <a:buFont typeface="Arial" panose="020B0604020202020204" pitchFamily="34" charset="0"/>
              <a:buChar char="•"/>
            </a:pPr>
            <a:endParaRPr lang="en-US" dirty="0"/>
          </a:p>
        </p:txBody>
      </p:sp>
      <p:sp>
        <p:nvSpPr>
          <p:cNvPr id="4" name="Title 3"/>
          <p:cNvSpPr>
            <a:spLocks noGrp="1"/>
          </p:cNvSpPr>
          <p:nvPr>
            <p:ph type="title"/>
          </p:nvPr>
        </p:nvSpPr>
        <p:spPr>
          <a:xfrm>
            <a:off x="557048" y="168167"/>
            <a:ext cx="10516134" cy="771094"/>
          </a:xfrm>
        </p:spPr>
        <p:txBody>
          <a:bodyPr/>
          <a:lstStyle/>
          <a:p>
            <a:r>
              <a:rPr lang="en-US" dirty="0" smtClean="0"/>
              <a:t>Security and Privacy Implications</a:t>
            </a:r>
            <a:endParaRPr lang="en-US" dirty="0"/>
          </a:p>
        </p:txBody>
      </p:sp>
    </p:spTree>
    <p:extLst>
      <p:ext uri="{BB962C8B-B14F-4D97-AF65-F5344CB8AC3E}">
        <p14:creationId xmlns:p14="http://schemas.microsoft.com/office/powerpoint/2010/main" val="2041951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12</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567559" y="1025811"/>
            <a:ext cx="11271292" cy="4883691"/>
          </a:xfrm>
        </p:spPr>
        <p:txBody>
          <a:bodyPr/>
          <a:lstStyle/>
          <a:p>
            <a:pPr marL="342900" indent="-342900">
              <a:buFont typeface="Arial" panose="020B0604020202020204" pitchFamily="34" charset="0"/>
              <a:buChar char="•"/>
            </a:pPr>
            <a:r>
              <a:rPr lang="en-US" dirty="0" smtClean="0"/>
              <a:t>Main W3C </a:t>
            </a:r>
            <a:r>
              <a:rPr lang="en-US" dirty="0" err="1" smtClean="0"/>
              <a:t>WoT</a:t>
            </a:r>
            <a:r>
              <a:rPr lang="en-US" dirty="0" smtClean="0"/>
              <a:t> deliverable and differentiator:</a:t>
            </a:r>
          </a:p>
          <a:p>
            <a:pPr marL="787400" lvl="1" indent="-342900">
              <a:buFont typeface="Arial" panose="020B0604020202020204" pitchFamily="34" charset="0"/>
              <a:buChar char="•"/>
            </a:pPr>
            <a:r>
              <a:rPr lang="en-US" dirty="0" smtClean="0"/>
              <a:t>What: Universal metadata format (“Thing Description”) for </a:t>
            </a:r>
            <a:r>
              <a:rPr lang="en-US" dirty="0" err="1" smtClean="0"/>
              <a:t>IoT</a:t>
            </a:r>
            <a:r>
              <a:rPr lang="en-US" dirty="0" smtClean="0"/>
              <a:t> services (“Things”) and associated common Thing abstraction</a:t>
            </a:r>
          </a:p>
          <a:p>
            <a:pPr marL="787400" lvl="1" indent="-342900">
              <a:buFont typeface="Arial" panose="020B0604020202020204" pitchFamily="34" charset="0"/>
              <a:buChar char="•"/>
            </a:pPr>
            <a:r>
              <a:rPr lang="en-US" b="1" i="1" dirty="0" smtClean="0"/>
              <a:t>Why: Enables interoperability with accelerates </a:t>
            </a:r>
            <a:r>
              <a:rPr lang="en-US" b="1" i="1" dirty="0" err="1" smtClean="0"/>
              <a:t>IoT</a:t>
            </a:r>
            <a:r>
              <a:rPr lang="en-US" b="1" i="1" dirty="0" smtClean="0"/>
              <a:t> market growth and opportunities</a:t>
            </a:r>
          </a:p>
          <a:p>
            <a:pPr marL="342900" indent="-342900">
              <a:buFont typeface="Arial" panose="020B0604020202020204" pitchFamily="34" charset="0"/>
              <a:buChar char="•"/>
            </a:pPr>
            <a:r>
              <a:rPr lang="en-US" dirty="0" smtClean="0"/>
              <a:t>Complementary to other standards efforts</a:t>
            </a:r>
          </a:p>
          <a:p>
            <a:pPr marL="787400" lvl="1" indent="-342900">
              <a:buFont typeface="Arial" panose="020B0604020202020204" pitchFamily="34" charset="0"/>
              <a:buChar char="•"/>
            </a:pPr>
            <a:r>
              <a:rPr lang="en-US" dirty="0" err="1" smtClean="0"/>
              <a:t>OpenFog</a:t>
            </a:r>
            <a:r>
              <a:rPr lang="en-US" dirty="0"/>
              <a:t> </a:t>
            </a:r>
            <a:r>
              <a:rPr lang="en-US" dirty="0" smtClean="0"/>
              <a:t>for standard ambient services and orchestration</a:t>
            </a:r>
          </a:p>
          <a:p>
            <a:pPr marL="787400" lvl="1" indent="-342900">
              <a:buFont typeface="Arial" panose="020B0604020202020204" pitchFamily="34" charset="0"/>
              <a:buChar char="•"/>
            </a:pPr>
            <a:r>
              <a:rPr lang="en-US" dirty="0" smtClean="0"/>
              <a:t>OCF, oneM2M, </a:t>
            </a:r>
            <a:r>
              <a:rPr lang="en-US" dirty="0" err="1" smtClean="0"/>
              <a:t>Fairhair</a:t>
            </a:r>
            <a:r>
              <a:rPr lang="en-US" dirty="0" smtClean="0"/>
              <a:t>, AWS </a:t>
            </a:r>
            <a:r>
              <a:rPr lang="en-US" dirty="0" err="1" smtClean="0"/>
              <a:t>IoT</a:t>
            </a:r>
            <a:r>
              <a:rPr lang="en-US" dirty="0" smtClean="0"/>
              <a:t>, etc. for device models</a:t>
            </a:r>
          </a:p>
          <a:p>
            <a:pPr marL="787400" lvl="1" indent="-342900">
              <a:buFont typeface="Arial" panose="020B0604020202020204" pitchFamily="34" charset="0"/>
              <a:buChar char="•"/>
            </a:pPr>
            <a:r>
              <a:rPr lang="en-US" dirty="0" err="1" smtClean="0"/>
              <a:t>CoAP</a:t>
            </a:r>
            <a:r>
              <a:rPr lang="en-US" dirty="0" smtClean="0"/>
              <a:t>, HTTP, MQTT, etc. for low-level communication protocols</a:t>
            </a:r>
          </a:p>
        </p:txBody>
      </p:sp>
      <p:sp>
        <p:nvSpPr>
          <p:cNvPr id="4" name="Title 3"/>
          <p:cNvSpPr>
            <a:spLocks noGrp="1"/>
          </p:cNvSpPr>
          <p:nvPr>
            <p:ph type="title"/>
          </p:nvPr>
        </p:nvSpPr>
        <p:spPr>
          <a:xfrm>
            <a:off x="472966" y="85821"/>
            <a:ext cx="10600216" cy="853440"/>
          </a:xfrm>
        </p:spPr>
        <p:txBody>
          <a:bodyPr/>
          <a:lstStyle/>
          <a:p>
            <a:r>
              <a:rPr lang="en-US" dirty="0" smtClean="0"/>
              <a:t>Summary</a:t>
            </a:r>
            <a:endParaRPr lang="en-US" dirty="0"/>
          </a:p>
        </p:txBody>
      </p:sp>
    </p:spTree>
    <p:extLst>
      <p:ext uri="{BB962C8B-B14F-4D97-AF65-F5344CB8AC3E}">
        <p14:creationId xmlns:p14="http://schemas.microsoft.com/office/powerpoint/2010/main" val="29083534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13</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sz="3200" dirty="0" smtClean="0"/>
              <a:t>HTTPS Local – </a:t>
            </a:r>
            <a:r>
              <a:rPr lang="en-US" sz="3200" dirty="0" err="1" smtClean="0"/>
              <a:t>Harbour</a:t>
            </a:r>
            <a:r>
              <a:rPr lang="en-US" sz="3200" dirty="0" smtClean="0"/>
              <a:t> A, 2-3</a:t>
            </a:r>
          </a:p>
          <a:p>
            <a:pPr marL="342900" indent="-342900">
              <a:buFont typeface="Arial" panose="020B0604020202020204" pitchFamily="34" charset="0"/>
              <a:buChar char="•"/>
            </a:pPr>
            <a:r>
              <a:rPr lang="en-US" sz="3200" dirty="0" err="1" smtClean="0"/>
              <a:t>WoT</a:t>
            </a:r>
            <a:r>
              <a:rPr lang="en-US" sz="3200" dirty="0" smtClean="0"/>
              <a:t> </a:t>
            </a:r>
            <a:r>
              <a:rPr lang="en-US" sz="3200" dirty="0" err="1" smtClean="0"/>
              <a:t>Plugfest</a:t>
            </a:r>
            <a:r>
              <a:rPr lang="en-US" sz="3200" dirty="0" smtClean="0"/>
              <a:t> – Grand Pen F&amp;G, 1-3</a:t>
            </a:r>
            <a:endParaRPr lang="en-US" sz="3200" dirty="0"/>
          </a:p>
        </p:txBody>
      </p:sp>
      <p:sp>
        <p:nvSpPr>
          <p:cNvPr id="4" name="Title 3"/>
          <p:cNvSpPr>
            <a:spLocks noGrp="1"/>
          </p:cNvSpPr>
          <p:nvPr>
            <p:ph type="title"/>
          </p:nvPr>
        </p:nvSpPr>
        <p:spPr/>
        <p:txBody>
          <a:bodyPr/>
          <a:lstStyle/>
          <a:p>
            <a:r>
              <a:rPr lang="en-US" dirty="0" smtClean="0"/>
              <a:t>Other Relevant Breakouts</a:t>
            </a:r>
            <a:endParaRPr lang="en-US" dirty="0"/>
          </a:p>
        </p:txBody>
      </p:sp>
    </p:spTree>
    <p:extLst>
      <p:ext uri="{BB962C8B-B14F-4D97-AF65-F5344CB8AC3E}">
        <p14:creationId xmlns:p14="http://schemas.microsoft.com/office/powerpoint/2010/main" val="490346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14</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2017141" y="170390"/>
            <a:ext cx="9113398"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b="0" i="0" u="none" strike="noStrike" cap="none" dirty="0" smtClean="0">
                <a:solidFill>
                  <a:srgbClr val="003C71"/>
                </a:solidFill>
                <a:latin typeface="Arial"/>
                <a:ea typeface="Arial"/>
                <a:cs typeface="Arial"/>
                <a:sym typeface="Arial"/>
              </a:rPr>
              <a:t>: Approach Summary</a:t>
            </a:r>
            <a:endParaRPr lang="en-US" sz="3600" b="0" i="0" u="none" strike="noStrike" cap="none" dirty="0">
              <a:solidFill>
                <a:srgbClr val="003C71"/>
              </a:solidFill>
              <a:latin typeface="Arial"/>
              <a:ea typeface="Arial"/>
              <a:cs typeface="Arial"/>
              <a:sym typeface="Arial"/>
            </a:endParaRPr>
          </a:p>
        </p:txBody>
      </p:sp>
      <p:pic>
        <p:nvPicPr>
          <p:cNvPr id="513" name="Shape 513" descr="1000px-W3C®_Icon.svg.png"/>
          <p:cNvPicPr preferRelativeResize="0"/>
          <p:nvPr/>
        </p:nvPicPr>
        <p:blipFill rotWithShape="1">
          <a:blip r:embed="rId3">
            <a:alphaModFix/>
          </a:blip>
          <a:srcRect/>
          <a:stretch/>
        </p:blipFill>
        <p:spPr>
          <a:xfrm>
            <a:off x="357668" y="0"/>
            <a:ext cx="1634924" cy="1113398"/>
          </a:xfrm>
          <a:prstGeom prst="rect">
            <a:avLst/>
          </a:prstGeom>
          <a:noFill/>
          <a:ln>
            <a:noFill/>
          </a:ln>
        </p:spPr>
      </p:pic>
      <p:sp>
        <p:nvSpPr>
          <p:cNvPr id="552" name="Shape 552"/>
          <p:cNvSpPr txBox="1"/>
          <p:nvPr/>
        </p:nvSpPr>
        <p:spPr>
          <a:xfrm>
            <a:off x="1236475" y="905050"/>
            <a:ext cx="7342499" cy="8564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Rechteckiger Pfeil 34"/>
          <p:cNvSpPr/>
          <p:nvPr/>
        </p:nvSpPr>
        <p:spPr>
          <a:xfrm rot="10800000" flipV="1">
            <a:off x="7310900" y="1696865"/>
            <a:ext cx="1944216" cy="648071"/>
          </a:xfrm>
          <a:prstGeom prst="bentArrow">
            <a:avLst>
              <a:gd name="adj1" fmla="val 20305"/>
              <a:gd name="adj2" fmla="val 28821"/>
              <a:gd name="adj3" fmla="val 32255"/>
              <a:gd name="adj4" fmla="val 42718"/>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角丸四角形 6"/>
          <p:cNvSpPr/>
          <p:nvPr/>
        </p:nvSpPr>
        <p:spPr bwMode="auto">
          <a:xfrm>
            <a:off x="7884665" y="2342167"/>
            <a:ext cx="2587746" cy="2574925"/>
          </a:xfrm>
          <a:prstGeom prst="roundRect">
            <a:avLst>
              <a:gd name="adj" fmla="val 6113"/>
            </a:avLst>
          </a:prstGeom>
          <a:solidFill>
            <a:schemeClr val="bg1">
              <a:lumMod val="50000"/>
            </a:schemeClr>
          </a:solidFill>
          <a:ln w="9525" cap="flat" cmpd="sng" algn="ctr">
            <a:noFill/>
            <a:prstDash val="solid"/>
            <a:headEnd type="none" w="med" len="med"/>
            <a:tailEnd type="none" w="med" len="med"/>
          </a:ln>
          <a:effectLst>
            <a:outerShdw blurRad="76200" dist="50800" dir="2700000" rotWithShape="0">
              <a:srgbClr val="000000">
                <a:alpha val="30000"/>
              </a:srgbClr>
            </a:outerShdw>
          </a:effectLst>
          <a:extLst/>
        </p:spPr>
        <p:txBody>
          <a:bodyPr vert="horz" wrap="none" lIns="91440" tIns="36000" rIns="91440" bIns="72000" numCol="1" rtlCol="0" anchor="t" anchorCtr="0" compatLnSpc="1">
            <a:prstTxWarp prst="textNoShape">
              <a:avLst/>
            </a:prstTxWarp>
            <a:noAutofit/>
          </a:bodyPr>
          <a:lstStyle/>
          <a:p>
            <a:pPr algn="ctr" fontAlgn="ctr">
              <a:defRPr/>
            </a:pPr>
            <a:r>
              <a:rPr lang="en-US" altLang="ja-JP" sz="2000" b="1">
                <a:latin typeface="Arial" pitchFamily="34" charset="0"/>
                <a:ea typeface="HG明朝E" panose="02020909000000000000" pitchFamily="17" charset="-128"/>
                <a:cs typeface="Arial" pitchFamily="34" charset="0"/>
              </a:rPr>
              <a:t>Platform B</a:t>
            </a:r>
          </a:p>
        </p:txBody>
      </p:sp>
      <p:sp>
        <p:nvSpPr>
          <p:cNvPr id="14" name="角丸四角形 21"/>
          <p:cNvSpPr/>
          <p:nvPr/>
        </p:nvSpPr>
        <p:spPr bwMode="auto">
          <a:xfrm>
            <a:off x="8004312" y="3394699"/>
            <a:ext cx="2348452" cy="430549"/>
          </a:xfrm>
          <a:prstGeom prst="roundRect">
            <a:avLst/>
          </a:prstGeom>
          <a:solidFill>
            <a:srgbClr val="0070C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lvl="0" algn="ctr" fontAlgn="ctr">
              <a:defRPr/>
            </a:pPr>
            <a:r>
              <a:rPr lang="en-US" altLang="ja-JP" sz="2000" dirty="0" smtClean="0">
                <a:solidFill>
                  <a:schemeClr val="bg1"/>
                </a:solidFill>
                <a:latin typeface="Arial" pitchFamily="34" charset="0"/>
                <a:ea typeface="HG明朝E" panose="02020909000000000000" pitchFamily="17" charset="-128"/>
                <a:cs typeface="Arial" pitchFamily="34" charset="0"/>
              </a:rPr>
              <a:t>Scripting API</a:t>
            </a:r>
            <a:endParaRPr lang="en-US" altLang="ja-JP" sz="2000" dirty="0">
              <a:solidFill>
                <a:schemeClr val="bg1"/>
              </a:solidFill>
              <a:latin typeface="Arial" pitchFamily="34" charset="0"/>
              <a:ea typeface="HG明朝E" panose="02020909000000000000" pitchFamily="17" charset="-128"/>
              <a:cs typeface="Arial" pitchFamily="34" charset="0"/>
            </a:endParaRPr>
          </a:p>
        </p:txBody>
      </p:sp>
      <p:sp>
        <p:nvSpPr>
          <p:cNvPr id="15" name="縦巻き 49"/>
          <p:cNvSpPr/>
          <p:nvPr/>
        </p:nvSpPr>
        <p:spPr bwMode="auto">
          <a:xfrm>
            <a:off x="8004312" y="2855299"/>
            <a:ext cx="2348452" cy="421673"/>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lvl="0" algn="ctr" fontAlgn="ctr">
              <a:defRPr/>
            </a:pPr>
            <a:r>
              <a:rPr lang="en-US" altLang="ja-JP" sz="1600" dirty="0" smtClean="0">
                <a:latin typeface="Arial" pitchFamily="34" charset="0"/>
                <a:ea typeface="HG明朝E" panose="02020909000000000000" pitchFamily="17" charset="-128"/>
                <a:cs typeface="Arial" pitchFamily="34" charset="0"/>
              </a:rPr>
              <a:t>Service</a:t>
            </a:r>
            <a:endParaRPr lang="en-US" altLang="ja-JP" sz="1600" dirty="0">
              <a:latin typeface="Arial" pitchFamily="34" charset="0"/>
              <a:ea typeface="HG明朝E" panose="02020909000000000000" pitchFamily="17" charset="-128"/>
              <a:cs typeface="Arial" pitchFamily="34" charset="0"/>
            </a:endParaRPr>
          </a:p>
        </p:txBody>
      </p:sp>
      <p:sp>
        <p:nvSpPr>
          <p:cNvPr id="17" name="角丸四角形 21"/>
          <p:cNvSpPr/>
          <p:nvPr/>
        </p:nvSpPr>
        <p:spPr bwMode="auto">
          <a:xfrm>
            <a:off x="8004312" y="3908408"/>
            <a:ext cx="2348452" cy="430549"/>
          </a:xfrm>
          <a:prstGeom prst="roundRect">
            <a:avLst/>
          </a:prstGeom>
          <a:solidFill>
            <a:srgbClr val="0070C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lvl="0" algn="ctr" fontAlgn="ctr">
              <a:defRPr/>
            </a:pPr>
            <a:r>
              <a:rPr lang="en-US" altLang="ja-JP" sz="2000" dirty="0" smtClean="0">
                <a:solidFill>
                  <a:schemeClr val="bg1"/>
                </a:solidFill>
                <a:latin typeface="Arial" pitchFamily="34" charset="0"/>
                <a:ea typeface="HG明朝E" panose="02020909000000000000" pitchFamily="17" charset="-128"/>
                <a:cs typeface="Arial" pitchFamily="34" charset="0"/>
              </a:rPr>
              <a:t>Protocol Binding</a:t>
            </a:r>
            <a:endParaRPr lang="en-US" altLang="ja-JP" sz="2000" dirty="0">
              <a:solidFill>
                <a:schemeClr val="bg1"/>
              </a:solidFill>
              <a:latin typeface="Arial" pitchFamily="34" charset="0"/>
              <a:ea typeface="HG明朝E" panose="02020909000000000000" pitchFamily="17" charset="-128"/>
              <a:cs typeface="Arial" pitchFamily="34" charset="0"/>
            </a:endParaRPr>
          </a:p>
        </p:txBody>
      </p:sp>
      <p:sp>
        <p:nvSpPr>
          <p:cNvPr id="22" name="Left-Right Arrow 37"/>
          <p:cNvSpPr/>
          <p:nvPr/>
        </p:nvSpPr>
        <p:spPr>
          <a:xfrm>
            <a:off x="4401667" y="2623970"/>
            <a:ext cx="3370192" cy="936104"/>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latin typeface="Arial" pitchFamily="34" charset="0"/>
                <a:cs typeface="Arial" pitchFamily="34" charset="0"/>
              </a:rPr>
              <a:t>integration </a:t>
            </a:r>
            <a:r>
              <a:rPr lang="en-US" sz="1600" dirty="0">
                <a:latin typeface="Arial" pitchFamily="34" charset="0"/>
                <a:cs typeface="Arial" pitchFamily="34" charset="0"/>
              </a:rPr>
              <a:t>across platforms</a:t>
            </a:r>
          </a:p>
        </p:txBody>
      </p:sp>
      <p:sp>
        <p:nvSpPr>
          <p:cNvPr id="23" name="Down Arrow 38"/>
          <p:cNvSpPr/>
          <p:nvPr/>
        </p:nvSpPr>
        <p:spPr>
          <a:xfrm>
            <a:off x="5798732" y="1984896"/>
            <a:ext cx="576064" cy="994624"/>
          </a:xfrm>
          <a:prstGeom prst="down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5"/>
          <p:cNvGrpSpPr/>
          <p:nvPr/>
        </p:nvGrpSpPr>
        <p:grpSpPr>
          <a:xfrm>
            <a:off x="4862628" y="1430447"/>
            <a:ext cx="2448272" cy="939381"/>
            <a:chOff x="3347864" y="2417611"/>
            <a:chExt cx="2448272" cy="939381"/>
          </a:xfrm>
        </p:grpSpPr>
        <p:sp>
          <p:nvSpPr>
            <p:cNvPr id="25" name="角丸四角形 21"/>
            <p:cNvSpPr/>
            <p:nvPr/>
          </p:nvSpPr>
          <p:spPr bwMode="auto">
            <a:xfrm>
              <a:off x="3347864" y="2417611"/>
              <a:ext cx="2448272"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r>
                <a:rPr lang="en-US" altLang="ja-JP" sz="2000" dirty="0" smtClean="0">
                  <a:solidFill>
                    <a:schemeClr val="bg1"/>
                  </a:solidFill>
                  <a:latin typeface="Arial" pitchFamily="34" charset="0"/>
                  <a:ea typeface="HG明朝E" panose="02020909000000000000" pitchFamily="17" charset="-128"/>
                  <a:cs typeface="Arial" pitchFamily="34" charset="0"/>
                </a:rPr>
                <a:t>Thing</a:t>
              </a:r>
            </a:p>
            <a:p>
              <a:pPr lvl="0" algn="ctr" fontAlgn="ctr">
                <a:defRPr/>
              </a:pPr>
              <a:r>
                <a:rPr lang="en-US" altLang="ja-JP" sz="2000" dirty="0" smtClean="0">
                  <a:solidFill>
                    <a:schemeClr val="bg1"/>
                  </a:solidFill>
                  <a:latin typeface="Arial" pitchFamily="34" charset="0"/>
                  <a:ea typeface="HG明朝E" panose="02020909000000000000" pitchFamily="17" charset="-128"/>
                  <a:cs typeface="Arial" pitchFamily="34" charset="0"/>
                </a:rPr>
                <a:t>Description</a:t>
              </a: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26" name="Group 47"/>
            <p:cNvGrpSpPr/>
            <p:nvPr/>
          </p:nvGrpSpPr>
          <p:grpSpPr>
            <a:xfrm>
              <a:off x="3463006" y="2574192"/>
              <a:ext cx="605286" cy="625127"/>
              <a:chOff x="3507548" y="993559"/>
              <a:chExt cx="548295" cy="566272"/>
            </a:xfrm>
            <a:solidFill>
              <a:schemeClr val="bg1"/>
            </a:solidFill>
          </p:grpSpPr>
          <p:sp>
            <p:nvSpPr>
              <p:cNvPr id="27"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8"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9"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30"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sp>
        <p:nvSpPr>
          <p:cNvPr id="31" name="角丸四角形 6"/>
          <p:cNvSpPr/>
          <p:nvPr/>
        </p:nvSpPr>
        <p:spPr bwMode="auto">
          <a:xfrm>
            <a:off x="1687435" y="2342167"/>
            <a:ext cx="2587746" cy="2127109"/>
          </a:xfrm>
          <a:prstGeom prst="roundRect">
            <a:avLst>
              <a:gd name="adj" fmla="val 6113"/>
            </a:avLst>
          </a:prstGeom>
          <a:solidFill>
            <a:schemeClr val="bg1">
              <a:lumMod val="50000"/>
            </a:schemeClr>
          </a:solidFill>
          <a:ln w="9525" cap="flat" cmpd="sng" algn="ctr">
            <a:noFill/>
            <a:prstDash val="solid"/>
            <a:headEnd type="none" w="med" len="med"/>
            <a:tailEnd type="none" w="med" len="med"/>
          </a:ln>
          <a:effectLst>
            <a:outerShdw blurRad="76200" dist="50800" dir="2700000" rotWithShape="0">
              <a:srgbClr val="000000">
                <a:alpha val="30000"/>
              </a:srgbClr>
            </a:outerShdw>
          </a:effectLst>
          <a:extLst/>
        </p:spPr>
        <p:txBody>
          <a:bodyPr vert="horz" wrap="none" lIns="91440" tIns="36000" rIns="91440" bIns="72000" numCol="1" rtlCol="0" anchor="t" anchorCtr="0" compatLnSpc="1">
            <a:prstTxWarp prst="textNoShape">
              <a:avLst/>
            </a:prstTxWarp>
            <a:noAutofit/>
          </a:bodyPr>
          <a:lstStyle/>
          <a:p>
            <a:pPr algn="ctr" fontAlgn="ctr">
              <a:defRPr/>
            </a:pPr>
            <a:r>
              <a:rPr lang="en-US" altLang="ja-JP" sz="2000" b="1">
                <a:latin typeface="Arial" pitchFamily="34" charset="0"/>
                <a:ea typeface="HG明朝E" panose="02020909000000000000" pitchFamily="17" charset="-128"/>
                <a:cs typeface="Arial" pitchFamily="34" charset="0"/>
              </a:rPr>
              <a:t>Platform A</a:t>
            </a:r>
          </a:p>
        </p:txBody>
      </p:sp>
      <p:sp>
        <p:nvSpPr>
          <p:cNvPr id="32" name="角丸四角形 21"/>
          <p:cNvSpPr/>
          <p:nvPr/>
        </p:nvSpPr>
        <p:spPr bwMode="auto">
          <a:xfrm>
            <a:off x="1807082" y="3394699"/>
            <a:ext cx="2348452" cy="430549"/>
          </a:xfrm>
          <a:prstGeom prst="roundRect">
            <a:avLst/>
          </a:prstGeom>
          <a:solidFill>
            <a:srgbClr val="C0000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lvl="0" algn="ctr" fontAlgn="ctr">
              <a:defRPr/>
            </a:pPr>
            <a:r>
              <a:rPr lang="en-US" altLang="ja-JP" sz="2000" dirty="0" smtClean="0">
                <a:solidFill>
                  <a:schemeClr val="bg1"/>
                </a:solidFill>
                <a:latin typeface="Arial" pitchFamily="34" charset="0"/>
                <a:ea typeface="HG明朝E" panose="02020909000000000000" pitchFamily="17" charset="-128"/>
                <a:cs typeface="Arial" pitchFamily="34" charset="0"/>
              </a:rPr>
              <a:t>Scripting API</a:t>
            </a:r>
            <a:endParaRPr lang="en-US" altLang="ja-JP" sz="2000" dirty="0">
              <a:solidFill>
                <a:schemeClr val="bg1"/>
              </a:solidFill>
              <a:latin typeface="Arial" pitchFamily="34" charset="0"/>
              <a:ea typeface="HG明朝E" panose="02020909000000000000" pitchFamily="17" charset="-128"/>
              <a:cs typeface="Arial" pitchFamily="34" charset="0"/>
            </a:endParaRPr>
          </a:p>
        </p:txBody>
      </p:sp>
      <p:sp>
        <p:nvSpPr>
          <p:cNvPr id="33" name="縦巻き 49"/>
          <p:cNvSpPr/>
          <p:nvPr/>
        </p:nvSpPr>
        <p:spPr bwMode="auto">
          <a:xfrm>
            <a:off x="1807082" y="2855299"/>
            <a:ext cx="2348452" cy="421673"/>
          </a:xfrm>
          <a:prstGeom prst="verticalScroll">
            <a:avLst/>
          </a:prstGeom>
          <a:solidFill>
            <a:schemeClr val="bg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lvl="0" algn="ctr" fontAlgn="ctr">
              <a:defRPr/>
            </a:pPr>
            <a:r>
              <a:rPr lang="en-US" altLang="ja-JP" sz="1600" dirty="0" smtClean="0">
                <a:latin typeface="Arial" pitchFamily="34" charset="0"/>
                <a:ea typeface="HG明朝E" panose="02020909000000000000" pitchFamily="17" charset="-128"/>
                <a:cs typeface="Arial" pitchFamily="34" charset="0"/>
              </a:rPr>
              <a:t>Service</a:t>
            </a:r>
            <a:endParaRPr lang="en-US" altLang="ja-JP" sz="1600" dirty="0">
              <a:latin typeface="Arial" pitchFamily="34" charset="0"/>
              <a:ea typeface="HG明朝E" panose="02020909000000000000" pitchFamily="17" charset="-128"/>
              <a:cs typeface="Arial" pitchFamily="34" charset="0"/>
            </a:endParaRPr>
          </a:p>
        </p:txBody>
      </p:sp>
      <p:sp>
        <p:nvSpPr>
          <p:cNvPr id="35" name="角丸四角形 21"/>
          <p:cNvSpPr/>
          <p:nvPr/>
        </p:nvSpPr>
        <p:spPr bwMode="auto">
          <a:xfrm>
            <a:off x="1801082" y="3893598"/>
            <a:ext cx="2348452" cy="430549"/>
          </a:xfrm>
          <a:prstGeom prst="roundRect">
            <a:avLst/>
          </a:prstGeom>
          <a:solidFill>
            <a:srgbClr val="C00000"/>
          </a:solidFill>
          <a:ln w="254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noAutofit/>
          </a:bodyPr>
          <a:lstStyle/>
          <a:p>
            <a:pPr lvl="0" algn="ctr" fontAlgn="ctr">
              <a:defRPr/>
            </a:pPr>
            <a:r>
              <a:rPr lang="en-US" altLang="ja-JP" sz="2000" dirty="0" smtClean="0">
                <a:solidFill>
                  <a:schemeClr val="bg1"/>
                </a:solidFill>
                <a:latin typeface="Arial" pitchFamily="34" charset="0"/>
                <a:ea typeface="HG明朝E" panose="02020909000000000000" pitchFamily="17" charset="-128"/>
                <a:cs typeface="Arial" pitchFamily="34" charset="0"/>
              </a:rPr>
              <a:t>Protocol Binding</a:t>
            </a:r>
            <a:endParaRPr lang="en-US" altLang="ja-JP" sz="2000" dirty="0">
              <a:solidFill>
                <a:schemeClr val="bg1"/>
              </a:solidFill>
              <a:latin typeface="Arial" pitchFamily="34" charset="0"/>
              <a:ea typeface="HG明朝E" panose="02020909000000000000" pitchFamily="17" charset="-128"/>
              <a:cs typeface="Arial" pitchFamily="34" charset="0"/>
            </a:endParaRPr>
          </a:p>
        </p:txBody>
      </p:sp>
      <p:sp>
        <p:nvSpPr>
          <p:cNvPr id="37" name="Textfeld 23"/>
          <p:cNvSpPr txBox="1"/>
          <p:nvPr/>
        </p:nvSpPr>
        <p:spPr>
          <a:xfrm>
            <a:off x="7834154" y="1307402"/>
            <a:ext cx="1781786" cy="461665"/>
          </a:xfrm>
          <a:prstGeom prst="rect">
            <a:avLst/>
          </a:prstGeom>
          <a:noFill/>
        </p:spPr>
        <p:txBody>
          <a:bodyPr wrap="square" rtlCol="0">
            <a:spAutoFit/>
          </a:bodyPr>
          <a:lstStyle/>
          <a:p>
            <a:r>
              <a:rPr lang="en-US" sz="2400" b="1" dirty="0" smtClean="0">
                <a:solidFill>
                  <a:srgbClr val="4A7B7C"/>
                </a:solidFill>
              </a:rPr>
              <a:t>1. Expose</a:t>
            </a:r>
            <a:endParaRPr lang="en-US" sz="2400" b="1" dirty="0">
              <a:solidFill>
                <a:srgbClr val="4A7B7C"/>
              </a:solidFill>
            </a:endParaRPr>
          </a:p>
        </p:txBody>
      </p:sp>
      <p:sp>
        <p:nvSpPr>
          <p:cNvPr id="38" name="Textfeld 27"/>
          <p:cNvSpPr txBox="1"/>
          <p:nvPr/>
        </p:nvSpPr>
        <p:spPr>
          <a:xfrm>
            <a:off x="5208158" y="5283071"/>
            <a:ext cx="1757212" cy="461665"/>
          </a:xfrm>
          <a:prstGeom prst="rect">
            <a:avLst/>
          </a:prstGeom>
          <a:noFill/>
        </p:spPr>
        <p:txBody>
          <a:bodyPr wrap="none" rtlCol="0">
            <a:spAutoFit/>
          </a:bodyPr>
          <a:lstStyle/>
          <a:p>
            <a:pPr algn="ctr"/>
            <a:r>
              <a:rPr lang="en-US" sz="2400" b="1" dirty="0" smtClean="0">
                <a:solidFill>
                  <a:srgbClr val="4A7B7C"/>
                </a:solidFill>
              </a:rPr>
              <a:t>3. Connect</a:t>
            </a:r>
            <a:endParaRPr lang="en-US" sz="2400" b="1" dirty="0">
              <a:solidFill>
                <a:srgbClr val="4A7B7C"/>
              </a:solidFill>
            </a:endParaRPr>
          </a:p>
        </p:txBody>
      </p:sp>
      <p:sp>
        <p:nvSpPr>
          <p:cNvPr id="39" name="Rechteckiger Pfeil 34"/>
          <p:cNvSpPr/>
          <p:nvPr/>
        </p:nvSpPr>
        <p:spPr>
          <a:xfrm rot="5400000" flipV="1">
            <a:off x="3547820" y="1019836"/>
            <a:ext cx="541387" cy="2088230"/>
          </a:xfrm>
          <a:prstGeom prst="bentArrow">
            <a:avLst>
              <a:gd name="adj1" fmla="val 27151"/>
              <a:gd name="adj2" fmla="val 37036"/>
              <a:gd name="adj3" fmla="val 32255"/>
              <a:gd name="adj4" fmla="val 42718"/>
            </a:avLst>
          </a:prstGeom>
          <a:solidFill>
            <a:srgbClr val="41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180-Grad-Pfeil 48"/>
          <p:cNvSpPr/>
          <p:nvPr/>
        </p:nvSpPr>
        <p:spPr>
          <a:xfrm flipV="1">
            <a:off x="2854036" y="4476795"/>
            <a:ext cx="6677891" cy="1612553"/>
          </a:xfrm>
          <a:prstGeom prst="uturnArrow">
            <a:avLst>
              <a:gd name="adj1" fmla="val 17649"/>
              <a:gd name="adj2" fmla="val 20865"/>
              <a:gd name="adj3" fmla="val 24079"/>
              <a:gd name="adj4" fmla="val 43750"/>
              <a:gd name="adj5" fmla="val 5449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uppieren 51"/>
          <p:cNvGrpSpPr/>
          <p:nvPr/>
        </p:nvGrpSpPr>
        <p:grpSpPr>
          <a:xfrm>
            <a:off x="8312786" y="4581236"/>
            <a:ext cx="1731600" cy="674443"/>
            <a:chOff x="6798022" y="5373216"/>
            <a:chExt cx="1731600" cy="648072"/>
          </a:xfrm>
        </p:grpSpPr>
        <p:sp>
          <p:nvSpPr>
            <p:cNvPr id="43" name="Flussdiagramm: Lochstreifen 50"/>
            <p:cNvSpPr/>
            <p:nvPr/>
          </p:nvSpPr>
          <p:spPr>
            <a:xfrm>
              <a:off x="6798022" y="5373216"/>
              <a:ext cx="1731600" cy="648072"/>
            </a:xfrm>
            <a:prstGeom prst="flowChartPunchedTap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Textfeld 49"/>
            <p:cNvSpPr txBox="1"/>
            <p:nvPr/>
          </p:nvSpPr>
          <p:spPr>
            <a:xfrm>
              <a:off x="6798023" y="5589240"/>
              <a:ext cx="1731500" cy="432048"/>
            </a:xfrm>
            <a:prstGeom prst="rect">
              <a:avLst/>
            </a:prstGeom>
            <a:solidFill>
              <a:srgbClr val="00B050"/>
            </a:solidFill>
          </p:spPr>
          <p:txBody>
            <a:bodyPr wrap="none" rtlCol="0">
              <a:noAutofit/>
            </a:bodyPr>
            <a:lstStyle/>
            <a:p>
              <a:pPr algn="ctr"/>
              <a:r>
                <a:rPr lang="en-US" b="1" dirty="0" smtClean="0">
                  <a:solidFill>
                    <a:schemeClr val="bg1"/>
                  </a:solidFill>
                </a:rPr>
                <a:t>Interface</a:t>
              </a:r>
              <a:endParaRPr lang="en-US" b="1" dirty="0">
                <a:solidFill>
                  <a:schemeClr val="bg1"/>
                </a:solidFill>
              </a:endParaRPr>
            </a:p>
          </p:txBody>
        </p:sp>
      </p:grpSp>
      <p:sp>
        <p:nvSpPr>
          <p:cNvPr id="46" name="Textfeld 23"/>
          <p:cNvSpPr txBox="1"/>
          <p:nvPr/>
        </p:nvSpPr>
        <p:spPr>
          <a:xfrm>
            <a:off x="2837205" y="1297417"/>
            <a:ext cx="1928733" cy="461665"/>
          </a:xfrm>
          <a:prstGeom prst="rect">
            <a:avLst/>
          </a:prstGeom>
          <a:noFill/>
        </p:spPr>
        <p:txBody>
          <a:bodyPr wrap="none" rtlCol="0">
            <a:spAutoFit/>
          </a:bodyPr>
          <a:lstStyle/>
          <a:p>
            <a:r>
              <a:rPr lang="en-US" sz="2400" b="1" dirty="0" smtClean="0">
                <a:solidFill>
                  <a:srgbClr val="4A7B7C"/>
                </a:solidFill>
              </a:rPr>
              <a:t>2. Consume</a:t>
            </a:r>
            <a:endParaRPr lang="en-US" sz="2400" b="1" dirty="0">
              <a:solidFill>
                <a:srgbClr val="4A7B7C"/>
              </a:solidFill>
            </a:endParaRPr>
          </a:p>
        </p:txBody>
      </p:sp>
    </p:spTree>
    <p:extLst>
      <p:ext uri="{BB962C8B-B14F-4D97-AF65-F5344CB8AC3E}">
        <p14:creationId xmlns:p14="http://schemas.microsoft.com/office/powerpoint/2010/main" val="21730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childTnLst>
                          </p:cTn>
                        </p:par>
                        <p:par>
                          <p:cTn id="33" fill="hold">
                            <p:stCondLst>
                              <p:cond delay="250"/>
                            </p:stCondLst>
                            <p:childTnLst>
                              <p:par>
                                <p:cTn id="34" presetID="16" presetClass="entr" presetSubtype="37"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outVertical)">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37" grpId="0"/>
      <p:bldP spid="38" grpId="0"/>
      <p:bldP spid="39" grpId="0" animBg="1"/>
      <p:bldP spid="41" grpId="0" animBg="1"/>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15</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dirty="0" smtClean="0"/>
              <a:t>RDF: Resource Description Framework</a:t>
            </a:r>
          </a:p>
          <a:p>
            <a:pPr marL="787400" lvl="1" indent="-342900">
              <a:buFont typeface="Arial" panose="020B0604020202020204" pitchFamily="34" charset="0"/>
              <a:buChar char="•"/>
            </a:pPr>
            <a:r>
              <a:rPr lang="en-US" dirty="0" smtClean="0"/>
              <a:t>General mechanisms for defining data semantics and vocabularies</a:t>
            </a:r>
          </a:p>
          <a:p>
            <a:pPr marL="787400" lvl="1" indent="-342900">
              <a:buFont typeface="Arial" panose="020B0604020202020204" pitchFamily="34" charset="0"/>
              <a:buChar char="•"/>
            </a:pPr>
            <a:r>
              <a:rPr lang="en-US" dirty="0" smtClean="0"/>
              <a:t>Useful for working with metadata</a:t>
            </a:r>
          </a:p>
          <a:p>
            <a:pPr marL="342900" indent="-342900">
              <a:buFont typeface="Arial" panose="020B0604020202020204" pitchFamily="34" charset="0"/>
              <a:buChar char="•"/>
            </a:pPr>
            <a:r>
              <a:rPr lang="en-US" dirty="0" smtClean="0"/>
              <a:t>SSNO: Semantic Sensor Network Ontology</a:t>
            </a:r>
          </a:p>
          <a:p>
            <a:pPr marL="787400" lvl="1" indent="-342900">
              <a:buFont typeface="Arial" panose="020B0604020202020204" pitchFamily="34" charset="0"/>
              <a:buChar char="•"/>
            </a:pPr>
            <a:r>
              <a:rPr lang="en-US" dirty="0" smtClean="0"/>
              <a:t>Vocabularies (ontologies) and semantics for sensor data</a:t>
            </a:r>
          </a:p>
          <a:p>
            <a:pPr marL="342900" indent="-342900">
              <a:buFont typeface="Arial" panose="020B0604020202020204" pitchFamily="34" charset="0"/>
              <a:buChar char="•"/>
            </a:pPr>
            <a:r>
              <a:rPr lang="en-US" dirty="0" smtClean="0"/>
              <a:t>JSON-LD: JSON (JavaScript Object Notation) Linked Data</a:t>
            </a:r>
          </a:p>
          <a:p>
            <a:pPr marL="787400" lvl="1" indent="-342900">
              <a:buFont typeface="Arial" panose="020B0604020202020204" pitchFamily="34" charset="0"/>
              <a:buChar char="•"/>
            </a:pPr>
            <a:r>
              <a:rPr lang="en-US" dirty="0" smtClean="0"/>
              <a:t>Mechanism for encoding RDF in JSON, used for Thing Description serialization</a:t>
            </a:r>
          </a:p>
          <a:p>
            <a:pPr marL="342900" indent="-342900">
              <a:buFont typeface="Arial" panose="020B0604020202020204" pitchFamily="34" charset="0"/>
              <a:buChar char="•"/>
            </a:pPr>
            <a:r>
              <a:rPr lang="en-US" dirty="0"/>
              <a:t>See </a:t>
            </a:r>
            <a:r>
              <a:rPr lang="en-US" dirty="0" smtClean="0"/>
              <a:t>also:</a:t>
            </a:r>
          </a:p>
          <a:p>
            <a:pPr marL="787400" lvl="1" indent="-342900">
              <a:buFont typeface="Arial" panose="020B0604020202020204" pitchFamily="34" charset="0"/>
              <a:buChar char="•"/>
            </a:pPr>
            <a:r>
              <a:rPr lang="en-US" dirty="0" smtClean="0"/>
              <a:t>iot.schema.org</a:t>
            </a:r>
            <a:r>
              <a:rPr lang="en-US" dirty="0"/>
              <a:t>: Vocabularies and semantics for </a:t>
            </a:r>
            <a:r>
              <a:rPr lang="en-US" dirty="0" err="1" smtClean="0"/>
              <a:t>IoT</a:t>
            </a:r>
            <a:r>
              <a:rPr lang="en-US" dirty="0" smtClean="0"/>
              <a:t>, defined using RDF</a:t>
            </a:r>
            <a:endParaRPr lang="en-US" dirty="0"/>
          </a:p>
          <a:p>
            <a:pPr marL="787400" lvl="1" indent="-342900">
              <a:buFont typeface="Arial" panose="020B0604020202020204" pitchFamily="34" charset="0"/>
              <a:buChar char="•"/>
            </a:pPr>
            <a:endParaRPr lang="en-US" dirty="0" smtClean="0"/>
          </a:p>
          <a:p>
            <a:endParaRPr lang="en-US" dirty="0"/>
          </a:p>
        </p:txBody>
      </p:sp>
      <p:sp>
        <p:nvSpPr>
          <p:cNvPr id="5" name="Shape 512"/>
          <p:cNvSpPr txBox="1">
            <a:spLocks/>
          </p:cNvSpPr>
          <p:nvPr/>
        </p:nvSpPr>
        <p:spPr>
          <a:xfrm>
            <a:off x="2017141" y="170390"/>
            <a:ext cx="9113398" cy="84846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buClr>
                <a:srgbClr val="000000"/>
              </a:buClr>
              <a:buSzPct val="25000"/>
            </a:pPr>
            <a:r>
              <a:rPr lang="en-US" sz="3600" dirty="0" err="1" smtClean="0"/>
              <a:t>WoT</a:t>
            </a:r>
            <a:r>
              <a:rPr lang="en-US" sz="3600" dirty="0" smtClean="0"/>
              <a:t>: Related W3C Standards</a:t>
            </a:r>
            <a:endParaRPr lang="en-US" sz="3600" dirty="0"/>
          </a:p>
        </p:txBody>
      </p:sp>
      <p:pic>
        <p:nvPicPr>
          <p:cNvPr id="6" name="Shape 513" descr="1000px-W3C®_Icon.svg.png"/>
          <p:cNvPicPr preferRelativeResize="0"/>
          <p:nvPr/>
        </p:nvPicPr>
        <p:blipFill rotWithShape="1">
          <a:blip r:embed="rId2">
            <a:alphaModFix/>
          </a:blip>
          <a:srcRect/>
          <a:stretch/>
        </p:blipFill>
        <p:spPr>
          <a:xfrm>
            <a:off x="357668" y="0"/>
            <a:ext cx="1634924" cy="1113398"/>
          </a:xfrm>
          <a:prstGeom prst="rect">
            <a:avLst/>
          </a:prstGeom>
          <a:noFill/>
          <a:ln>
            <a:noFill/>
          </a:ln>
        </p:spPr>
      </p:pic>
    </p:spTree>
    <p:extLst>
      <p:ext uri="{BB962C8B-B14F-4D97-AF65-F5344CB8AC3E}">
        <p14:creationId xmlns:p14="http://schemas.microsoft.com/office/powerpoint/2010/main" val="1937708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3928" y="251460"/>
            <a:ext cx="9749274" cy="697230"/>
          </a:xfrm>
        </p:spPr>
        <p:txBody>
          <a:bodyPr anchor="ctr" anchorCtr="0"/>
          <a:lstStyle/>
          <a:p>
            <a:r>
              <a:rPr lang="en-GB" sz="3200" dirty="0"/>
              <a:t>Linked Data and </a:t>
            </a:r>
            <a:r>
              <a:rPr lang="en-GB" sz="3200" dirty="0" smtClean="0"/>
              <a:t>Semantic Interoperability</a:t>
            </a:r>
            <a:endParaRPr lang="en-GB" sz="2400" dirty="0"/>
          </a:p>
        </p:txBody>
      </p:sp>
      <p:sp>
        <p:nvSpPr>
          <p:cNvPr id="3" name="Content Placeholder 2"/>
          <p:cNvSpPr>
            <a:spLocks noGrp="1"/>
          </p:cNvSpPr>
          <p:nvPr>
            <p:ph idx="1"/>
          </p:nvPr>
        </p:nvSpPr>
        <p:spPr>
          <a:xfrm>
            <a:off x="554569" y="1051561"/>
            <a:ext cx="5823371" cy="5196842"/>
          </a:xfrm>
        </p:spPr>
        <p:txBody>
          <a:bodyPr>
            <a:normAutofit/>
          </a:bodyPr>
          <a:lstStyle/>
          <a:p>
            <a:r>
              <a:rPr lang="en-GB" dirty="0" smtClean="0"/>
              <a:t>Well-defined semantics ensure that platforms share the same meaning for the data they exchange</a:t>
            </a:r>
          </a:p>
          <a:p>
            <a:pPr marL="342900" indent="-342900">
              <a:buFont typeface="Wingdings" panose="05000000000000000000" pitchFamily="2" charset="2"/>
              <a:buChar char="à"/>
            </a:pPr>
            <a:r>
              <a:rPr lang="en-GB" dirty="0" smtClean="0"/>
              <a:t>Discovery based upon properties and relationships</a:t>
            </a:r>
          </a:p>
          <a:p>
            <a:pPr marL="776930" lvl="1" indent="-342900">
              <a:buFont typeface="Wingdings" panose="05000000000000000000" pitchFamily="2" charset="2"/>
              <a:buChar char="à"/>
            </a:pPr>
            <a:r>
              <a:rPr lang="en-GB" dirty="0" smtClean="0"/>
              <a:t>Search engines that can index the Web of Things</a:t>
            </a:r>
          </a:p>
          <a:p>
            <a:pPr marL="342900" indent="-342900">
              <a:buFont typeface="Wingdings" panose="05000000000000000000" pitchFamily="2" charset="2"/>
              <a:buChar char="à"/>
            </a:pPr>
            <a:r>
              <a:rPr lang="en-GB" dirty="0" smtClean="0"/>
              <a:t>Verify consistency and interoperability</a:t>
            </a:r>
          </a:p>
          <a:p>
            <a:pPr marL="776930" lvl="1" indent="-342900">
              <a:buFont typeface="Wingdings" panose="05000000000000000000" pitchFamily="2" charset="2"/>
              <a:buChar char="à"/>
            </a:pPr>
            <a:r>
              <a:rPr lang="en-GB" dirty="0" smtClean="0"/>
              <a:t>Design service compositions based upon knowledge of which services are compatible</a:t>
            </a:r>
          </a:p>
          <a:p>
            <a:pPr marL="342900" indent="-342900">
              <a:buFont typeface="Wingdings" panose="05000000000000000000" pitchFamily="2" charset="2"/>
              <a:buChar char="à"/>
            </a:pPr>
            <a:r>
              <a:rPr lang="en-GB" dirty="0" smtClean="0"/>
              <a:t>Reuse existing domain knowledge</a:t>
            </a:r>
          </a:p>
          <a:p>
            <a:pPr marL="776930" lvl="1" indent="-342900">
              <a:buFont typeface="Wingdings" panose="05000000000000000000" pitchFamily="2" charset="2"/>
              <a:buChar char="à"/>
            </a:pPr>
            <a:r>
              <a:rPr lang="en-GB" dirty="0" smtClean="0"/>
              <a:t>Using iot.schema.org, SSNO, SAREF, etc.</a:t>
            </a:r>
          </a:p>
        </p:txBody>
      </p:sp>
      <p:pic>
        <p:nvPicPr>
          <p:cNvPr id="5" name="Picture 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593143" y="1241389"/>
            <a:ext cx="5165740" cy="40347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TextBox 3"/>
          <p:cNvSpPr txBox="1"/>
          <p:nvPr/>
        </p:nvSpPr>
        <p:spPr>
          <a:xfrm>
            <a:off x="6891573" y="5276178"/>
            <a:ext cx="4568879" cy="379656"/>
          </a:xfrm>
          <a:prstGeom prst="rect">
            <a:avLst/>
          </a:prstGeom>
          <a:noFill/>
        </p:spPr>
        <p:txBody>
          <a:bodyPr wrap="none" rtlCol="0">
            <a:spAutoFit/>
          </a:bodyPr>
          <a:lstStyle/>
          <a:p>
            <a:r>
              <a:rPr lang="en-GB" sz="1867" dirty="0"/>
              <a:t>W3C has a rich suite of related standards</a:t>
            </a:r>
          </a:p>
        </p:txBody>
      </p:sp>
      <p:sp>
        <p:nvSpPr>
          <p:cNvPr id="7" name="Slide Number Placeholder 6"/>
          <p:cNvSpPr>
            <a:spLocks noGrp="1"/>
          </p:cNvSpPr>
          <p:nvPr>
            <p:ph type="sldNum" sz="quarter" idx="12"/>
          </p:nvPr>
        </p:nvSpPr>
        <p:spPr/>
        <p:txBody>
          <a:bodyPr/>
          <a:lstStyle/>
          <a:p>
            <a:fld id="{E76FF339-C289-BD4E-BE3A-0EFF8D97C3C0}" type="slidenum">
              <a:rPr lang="en-US" smtClean="0"/>
              <a:pPr/>
              <a:t>16</a:t>
            </a:fld>
            <a:endParaRPr lang="en-US" dirty="0"/>
          </a:p>
        </p:txBody>
      </p:sp>
      <p:pic>
        <p:nvPicPr>
          <p:cNvPr id="8" name="Shape 369" descr="1000px-W3C®_Icon.svg.png"/>
          <p:cNvPicPr preferRelativeResize="0"/>
          <p:nvPr/>
        </p:nvPicPr>
        <p:blipFill rotWithShape="1">
          <a:blip r:embed="rId4">
            <a:alphaModFix/>
          </a:blip>
          <a:srcRect/>
          <a:stretch/>
        </p:blipFill>
        <p:spPr>
          <a:xfrm>
            <a:off x="248928" y="34348"/>
            <a:ext cx="1635000" cy="1113300"/>
          </a:xfrm>
          <a:prstGeom prst="rect">
            <a:avLst/>
          </a:prstGeom>
          <a:noFill/>
          <a:ln>
            <a:noFill/>
          </a:ln>
        </p:spPr>
      </p:pic>
    </p:spTree>
    <p:extLst>
      <p:ext uri="{BB962C8B-B14F-4D97-AF65-F5344CB8AC3E}">
        <p14:creationId xmlns:p14="http://schemas.microsoft.com/office/powerpoint/2010/main" val="2605407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592" y="148589"/>
            <a:ext cx="9587690" cy="868681"/>
          </a:xfrm>
        </p:spPr>
        <p:txBody>
          <a:bodyPr anchor="ctr" anchorCtr="0"/>
          <a:lstStyle/>
          <a:p>
            <a:r>
              <a:rPr lang="en-US" sz="3600" dirty="0" smtClean="0"/>
              <a:t>Web </a:t>
            </a:r>
            <a:r>
              <a:rPr lang="en-US" sz="3600" dirty="0"/>
              <a:t>of </a:t>
            </a:r>
            <a:r>
              <a:rPr lang="en-US" sz="3600" dirty="0" smtClean="0"/>
              <a:t>Things: Resources </a:t>
            </a:r>
            <a:r>
              <a:rPr lang="en-US" sz="3600" dirty="0"/>
              <a:t>and </a:t>
            </a:r>
            <a:r>
              <a:rPr lang="en-US" sz="3600" dirty="0" smtClean="0"/>
              <a:t>Links</a:t>
            </a:r>
            <a:endParaRPr lang="en-US" sz="3600" dirty="0"/>
          </a:p>
        </p:txBody>
      </p:sp>
      <p:sp>
        <p:nvSpPr>
          <p:cNvPr id="3" name="Content Placeholder 2"/>
          <p:cNvSpPr>
            <a:spLocks noGrp="1"/>
          </p:cNvSpPr>
          <p:nvPr>
            <p:ph idx="1"/>
          </p:nvPr>
        </p:nvSpPr>
        <p:spPr>
          <a:xfrm>
            <a:off x="554569" y="1381436"/>
            <a:ext cx="11446931" cy="4866965"/>
          </a:xfrm>
        </p:spPr>
        <p:txBody>
          <a:bodyPr>
            <a:normAutofit/>
          </a:bodyPr>
          <a:lstStyle/>
          <a:p>
            <a:r>
              <a:rPr lang="en-US" dirty="0" smtClean="0"/>
              <a:t>W3C: World Wide Web Consortium: </a:t>
            </a:r>
            <a:r>
              <a:rPr lang="en-US" dirty="0" smtClean="0">
                <a:hlinkClick r:id="rId2"/>
              </a:rPr>
              <a:t>https://www.w3.org</a:t>
            </a:r>
            <a:endParaRPr lang="en-US" dirty="0" smtClean="0"/>
          </a:p>
          <a:p>
            <a:r>
              <a:rPr lang="en-US" dirty="0" smtClean="0"/>
              <a:t>Web of Things </a:t>
            </a:r>
            <a:r>
              <a:rPr lang="en-US" dirty="0"/>
              <a:t>Interest Group: </a:t>
            </a:r>
            <a:r>
              <a:rPr lang="en-US" dirty="0">
                <a:hlinkClick r:id="rId3"/>
              </a:rPr>
              <a:t>https://www.w3.org/WoT/IG</a:t>
            </a:r>
            <a:r>
              <a:rPr lang="en-US" dirty="0" smtClean="0">
                <a:hlinkClick r:id="rId3"/>
              </a:rPr>
              <a:t>/</a:t>
            </a:r>
            <a:endParaRPr lang="en-US" dirty="0" smtClean="0"/>
          </a:p>
          <a:p>
            <a:pPr lvl="1"/>
            <a:r>
              <a:rPr lang="en-US" dirty="0" smtClean="0"/>
              <a:t>Charter: Leverage web standards and technology to enable </a:t>
            </a:r>
            <a:r>
              <a:rPr lang="en-US" dirty="0" err="1" smtClean="0"/>
              <a:t>IoT</a:t>
            </a:r>
            <a:r>
              <a:rPr lang="en-US" dirty="0" smtClean="0"/>
              <a:t> interoperation</a:t>
            </a:r>
          </a:p>
          <a:p>
            <a:pPr lvl="1"/>
            <a:r>
              <a:rPr lang="en-US" dirty="0"/>
              <a:t>Web architecture: </a:t>
            </a:r>
            <a:r>
              <a:rPr lang="en-US" dirty="0">
                <a:hlinkClick r:id="rId4"/>
              </a:rPr>
              <a:t>https://www.w3.org/standards/webarch</a:t>
            </a:r>
            <a:r>
              <a:rPr lang="en-US" dirty="0" smtClean="0">
                <a:hlinkClick r:id="rId4"/>
              </a:rPr>
              <a:t>/</a:t>
            </a:r>
            <a:endParaRPr lang="en-US" dirty="0" smtClean="0"/>
          </a:p>
          <a:p>
            <a:r>
              <a:rPr lang="en-US" dirty="0" smtClean="0"/>
              <a:t>Web of Things Working Group in the W3C to develop standard recommendations:</a:t>
            </a:r>
          </a:p>
          <a:p>
            <a:pPr lvl="1"/>
            <a:r>
              <a:rPr lang="en-US" dirty="0">
                <a:hlinkClick r:id="rId5"/>
              </a:rPr>
              <a:t>https://</a:t>
            </a:r>
            <a:r>
              <a:rPr lang="en-US" dirty="0" smtClean="0">
                <a:hlinkClick r:id="rId5"/>
              </a:rPr>
              <a:t>www.w3.org/2016/09/wot-wg-charter.html</a:t>
            </a:r>
            <a:endParaRPr lang="en-US" dirty="0" smtClean="0"/>
          </a:p>
          <a:p>
            <a:pPr lvl="1"/>
            <a:r>
              <a:rPr lang="en-US" dirty="0"/>
              <a:t>C</a:t>
            </a:r>
            <a:r>
              <a:rPr lang="en-US" dirty="0" smtClean="0"/>
              <a:t>o-chairs</a:t>
            </a:r>
            <a:r>
              <a:rPr lang="en-US" dirty="0"/>
              <a:t>: Matthias Kovatsch (Siemens), Kazuo </a:t>
            </a:r>
            <a:r>
              <a:rPr lang="en-US" dirty="0" err="1"/>
              <a:t>Kajimoto</a:t>
            </a:r>
            <a:r>
              <a:rPr lang="en-US" dirty="0"/>
              <a:t> (Panasonic), Michael McCool (Intel</a:t>
            </a:r>
            <a:r>
              <a:rPr lang="en-US" dirty="0" smtClean="0"/>
              <a:t>)</a:t>
            </a:r>
          </a:p>
          <a:p>
            <a:pPr lvl="1"/>
            <a:r>
              <a:rPr lang="en-US" dirty="0" smtClean="0"/>
              <a:t>White paper on </a:t>
            </a:r>
            <a:r>
              <a:rPr lang="en-US" dirty="0" err="1" smtClean="0"/>
              <a:t>WoT</a:t>
            </a:r>
            <a:r>
              <a:rPr lang="en-US" dirty="0" smtClean="0"/>
              <a:t> architecture: </a:t>
            </a:r>
            <a:r>
              <a:rPr lang="en-US" dirty="0">
                <a:hlinkClick r:id="rId6"/>
              </a:rPr>
              <a:t>http://</a:t>
            </a:r>
            <a:r>
              <a:rPr lang="en-US" dirty="0" smtClean="0">
                <a:hlinkClick r:id="rId6"/>
              </a:rPr>
              <a:t>w3c.github.io/wot/charters/wot-white-paper-2016.html</a:t>
            </a:r>
            <a:endParaRPr lang="en-US" dirty="0" smtClean="0"/>
          </a:p>
          <a:p>
            <a:r>
              <a:rPr lang="en-US" dirty="0" err="1" smtClean="0"/>
              <a:t>WoT</a:t>
            </a:r>
            <a:r>
              <a:rPr lang="en-US" dirty="0" smtClean="0"/>
              <a:t> </a:t>
            </a:r>
            <a:r>
              <a:rPr lang="en-US" dirty="0"/>
              <a:t>current practices</a:t>
            </a:r>
            <a:r>
              <a:rPr lang="en-US" dirty="0" smtClean="0"/>
              <a:t>: </a:t>
            </a:r>
            <a:r>
              <a:rPr lang="en-US" dirty="0" smtClean="0">
                <a:hlinkClick r:id="rId7"/>
              </a:rPr>
              <a:t>http</a:t>
            </a:r>
            <a:r>
              <a:rPr lang="en-US" dirty="0">
                <a:hlinkClick r:id="rId7"/>
              </a:rPr>
              <a:t>://</a:t>
            </a:r>
            <a:r>
              <a:rPr lang="en-US" dirty="0" smtClean="0">
                <a:hlinkClick r:id="rId7"/>
              </a:rPr>
              <a:t>w3c.github.io/wot/current-practices/wot-practices.html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E76FF339-C289-BD4E-BE3A-0EFF8D97C3C0}" type="slidenum">
              <a:rPr lang="en-US" smtClean="0"/>
              <a:pPr/>
              <a:t>17</a:t>
            </a:fld>
            <a:endParaRPr lang="en-US" dirty="0"/>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4081" y="787076"/>
            <a:ext cx="3827919" cy="2287181"/>
          </a:xfrm>
          <a:prstGeom prst="rect">
            <a:avLst/>
          </a:prstGeom>
        </p:spPr>
      </p:pic>
      <p:pic>
        <p:nvPicPr>
          <p:cNvPr id="6" name="Shape 513" descr="1000px-W3C®_Icon.svg.png"/>
          <p:cNvPicPr preferRelativeResize="0"/>
          <p:nvPr/>
        </p:nvPicPr>
        <p:blipFill rotWithShape="1">
          <a:blip r:embed="rId9">
            <a:alphaModFix/>
          </a:blip>
          <a:srcRect/>
          <a:stretch/>
        </p:blipFill>
        <p:spPr>
          <a:xfrm>
            <a:off x="357668" y="0"/>
            <a:ext cx="1634924" cy="1113398"/>
          </a:xfrm>
          <a:prstGeom prst="rect">
            <a:avLst/>
          </a:prstGeom>
          <a:noFill/>
          <a:ln>
            <a:noFill/>
          </a:ln>
        </p:spPr>
      </p:pic>
    </p:spTree>
    <p:extLst>
      <p:ext uri="{BB962C8B-B14F-4D97-AF65-F5344CB8AC3E}">
        <p14:creationId xmlns:p14="http://schemas.microsoft.com/office/powerpoint/2010/main" val="1908222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18</a:t>
            </a:fld>
            <a:endParaRPr lang="en-US" sz="1067" b="0" i="0" u="none" strike="noStrike" cap="none">
              <a:solidFill>
                <a:schemeClr val="lt1"/>
              </a:solidFill>
              <a:latin typeface="Arial"/>
              <a:ea typeface="Arial"/>
              <a:cs typeface="Arial"/>
              <a:sym typeface="Arial"/>
            </a:endParaRPr>
          </a:p>
        </p:txBody>
      </p:sp>
      <p:sp>
        <p:nvSpPr>
          <p:cNvPr id="4" name="Title 3"/>
          <p:cNvSpPr>
            <a:spLocks noGrp="1"/>
          </p:cNvSpPr>
          <p:nvPr>
            <p:ph type="title"/>
          </p:nvPr>
        </p:nvSpPr>
        <p:spPr/>
        <p:txBody>
          <a:bodyPr/>
          <a:lstStyle/>
          <a:p>
            <a:r>
              <a:rPr lang="en-US" dirty="0" err="1" smtClean="0"/>
              <a:t>IoT</a:t>
            </a:r>
            <a:r>
              <a:rPr lang="en-US" dirty="0" smtClean="0"/>
              <a:t> Evolution: Towards an Ambient </a:t>
            </a:r>
            <a:r>
              <a:rPr lang="en-US" dirty="0" err="1" smtClean="0"/>
              <a:t>IoT</a:t>
            </a:r>
            <a:r>
              <a:rPr lang="en-US" dirty="0" smtClean="0"/>
              <a:t> Ecosystem</a:t>
            </a:r>
            <a:endParaRPr lang="en-US" dirty="0"/>
          </a:p>
        </p:txBody>
      </p:sp>
      <p:sp>
        <p:nvSpPr>
          <p:cNvPr id="5" name="Text Placeholder 2"/>
          <p:cNvSpPr txBox="1">
            <a:spLocks/>
          </p:cNvSpPr>
          <p:nvPr/>
        </p:nvSpPr>
        <p:spPr>
          <a:xfrm>
            <a:off x="9248974" y="995459"/>
            <a:ext cx="2434816" cy="1295922"/>
          </a:xfrm>
          <a:prstGeom prst="rect">
            <a:avLst/>
          </a:prstGeom>
          <a:solidFill>
            <a:schemeClr val="bg2"/>
          </a:solidFill>
          <a:ln w="38100">
            <a:solidFill>
              <a:schemeClr val="bg2"/>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solidFill>
                  <a:schemeClr val="bg1"/>
                </a:solidFill>
              </a:rPr>
              <a:t>Ambient Service Ecosystem Computing</a:t>
            </a:r>
          </a:p>
        </p:txBody>
      </p:sp>
      <p:sp>
        <p:nvSpPr>
          <p:cNvPr id="7" name="Text Placeholder 2"/>
          <p:cNvSpPr txBox="1">
            <a:spLocks/>
          </p:cNvSpPr>
          <p:nvPr/>
        </p:nvSpPr>
        <p:spPr>
          <a:xfrm>
            <a:off x="5995346" y="2291380"/>
            <a:ext cx="2441198" cy="1324977"/>
          </a:xfrm>
          <a:prstGeom prst="rect">
            <a:avLst/>
          </a:prstGeom>
          <a:solidFill>
            <a:schemeClr val="bg2">
              <a:lumMod val="20000"/>
              <a:lumOff val="80000"/>
            </a:schemeClr>
          </a:solid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err="1" smtClean="0">
                <a:solidFill>
                  <a:schemeClr val="accent2">
                    <a:lumMod val="75000"/>
                  </a:schemeClr>
                </a:solidFill>
              </a:rPr>
              <a:t>IoT</a:t>
            </a:r>
            <a:r>
              <a:rPr lang="en-US" sz="1800" dirty="0" smtClean="0">
                <a:solidFill>
                  <a:schemeClr val="accent2">
                    <a:lumMod val="75000"/>
                  </a:schemeClr>
                </a:solidFill>
              </a:rPr>
              <a:t> devices can discover and connect </a:t>
            </a:r>
            <a:r>
              <a:rPr lang="en-US" sz="1800" dirty="0">
                <a:solidFill>
                  <a:schemeClr val="accent2">
                    <a:lumMod val="75000"/>
                  </a:schemeClr>
                </a:solidFill>
              </a:rPr>
              <a:t>to </a:t>
            </a:r>
            <a:r>
              <a:rPr lang="en-US" sz="1800" dirty="0" smtClean="0">
                <a:solidFill>
                  <a:schemeClr val="accent2">
                    <a:lumMod val="75000"/>
                  </a:schemeClr>
                </a:solidFill>
              </a:rPr>
              <a:t>local “fog services” that facilitate interop.</a:t>
            </a:r>
            <a:endParaRPr lang="en-US" sz="1800" dirty="0">
              <a:solidFill>
                <a:schemeClr val="accent2">
                  <a:lumMod val="75000"/>
                </a:schemeClr>
              </a:solidFill>
            </a:endParaRPr>
          </a:p>
          <a:p>
            <a:endParaRPr lang="en-US" dirty="0" smtClean="0"/>
          </a:p>
        </p:txBody>
      </p:sp>
      <p:sp>
        <p:nvSpPr>
          <p:cNvPr id="8" name="Right Arrow 7"/>
          <p:cNvSpPr/>
          <p:nvPr/>
        </p:nvSpPr>
        <p:spPr>
          <a:xfrm>
            <a:off x="8541571" y="3184264"/>
            <a:ext cx="621563" cy="55939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261306" y="3184261"/>
            <a:ext cx="621563" cy="55939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92914" y="5988229"/>
            <a:ext cx="1029449" cy="307777"/>
          </a:xfrm>
          <a:prstGeom prst="rect">
            <a:avLst/>
          </a:prstGeom>
          <a:noFill/>
        </p:spPr>
        <p:txBody>
          <a:bodyPr wrap="none" rtlCol="0">
            <a:spAutoFit/>
          </a:bodyPr>
          <a:lstStyle/>
          <a:p>
            <a:r>
              <a:rPr lang="en-US" dirty="0" smtClean="0"/>
              <a:t>2016/2017</a:t>
            </a:r>
            <a:endParaRPr lang="en-US" dirty="0"/>
          </a:p>
        </p:txBody>
      </p:sp>
      <p:sp>
        <p:nvSpPr>
          <p:cNvPr id="11" name="TextBox 10"/>
          <p:cNvSpPr txBox="1"/>
          <p:nvPr/>
        </p:nvSpPr>
        <p:spPr>
          <a:xfrm>
            <a:off x="6701220" y="5991572"/>
            <a:ext cx="1029449" cy="307777"/>
          </a:xfrm>
          <a:prstGeom prst="rect">
            <a:avLst/>
          </a:prstGeom>
          <a:noFill/>
        </p:spPr>
        <p:txBody>
          <a:bodyPr wrap="none" rtlCol="0">
            <a:spAutoFit/>
          </a:bodyPr>
          <a:lstStyle/>
          <a:p>
            <a:r>
              <a:rPr lang="en-US" dirty="0" smtClean="0"/>
              <a:t>2018/2019</a:t>
            </a:r>
            <a:endParaRPr lang="en-US" dirty="0"/>
          </a:p>
        </p:txBody>
      </p:sp>
      <p:sp>
        <p:nvSpPr>
          <p:cNvPr id="12" name="TextBox 11"/>
          <p:cNvSpPr txBox="1"/>
          <p:nvPr/>
        </p:nvSpPr>
        <p:spPr>
          <a:xfrm>
            <a:off x="9951656" y="5985518"/>
            <a:ext cx="1029449" cy="307777"/>
          </a:xfrm>
          <a:prstGeom prst="rect">
            <a:avLst/>
          </a:prstGeom>
          <a:noFill/>
        </p:spPr>
        <p:txBody>
          <a:bodyPr wrap="none" rtlCol="0">
            <a:spAutoFit/>
          </a:bodyPr>
          <a:lstStyle/>
          <a:p>
            <a:r>
              <a:rPr lang="en-US" dirty="0" smtClean="0"/>
              <a:t>2020/2021</a:t>
            </a:r>
            <a:endParaRPr lang="en-US" dirty="0"/>
          </a:p>
        </p:txBody>
      </p:sp>
      <p:sp>
        <p:nvSpPr>
          <p:cNvPr id="13" name="Text Placeholder 2"/>
          <p:cNvSpPr txBox="1">
            <a:spLocks/>
          </p:cNvSpPr>
          <p:nvPr/>
        </p:nvSpPr>
        <p:spPr>
          <a:xfrm>
            <a:off x="188565" y="2291380"/>
            <a:ext cx="2441198" cy="1324977"/>
          </a:xfrm>
          <a:prstGeom prst="rect">
            <a:avLst/>
          </a:prstGeom>
          <a:solidFill>
            <a:schemeClr val="bg2">
              <a:lumMod val="20000"/>
              <a:lumOff val="80000"/>
            </a:schemeClr>
          </a:solid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err="1" smtClean="0">
                <a:solidFill>
                  <a:schemeClr val="accent2">
                    <a:lumMod val="75000"/>
                  </a:schemeClr>
                </a:solidFill>
              </a:rPr>
              <a:t>IoT</a:t>
            </a:r>
            <a:r>
              <a:rPr lang="en-US" sz="1800" dirty="0" smtClean="0">
                <a:solidFill>
                  <a:schemeClr val="accent2">
                    <a:lumMod val="75000"/>
                  </a:schemeClr>
                </a:solidFill>
              </a:rPr>
              <a:t> devices connect to semi-independent cloud services</a:t>
            </a:r>
          </a:p>
        </p:txBody>
      </p:sp>
      <p:sp>
        <p:nvSpPr>
          <p:cNvPr id="3" name="Text Placeholder 2"/>
          <p:cNvSpPr>
            <a:spLocks noGrp="1"/>
          </p:cNvSpPr>
          <p:nvPr>
            <p:ph type="body" idx="1"/>
          </p:nvPr>
        </p:nvSpPr>
        <p:spPr>
          <a:xfrm>
            <a:off x="188565" y="1025812"/>
            <a:ext cx="2441198" cy="1265568"/>
          </a:xfrm>
          <a:solidFill>
            <a:schemeClr val="bg2"/>
          </a:solidFill>
          <a:ln w="38100">
            <a:solidFill>
              <a:schemeClr val="bg2"/>
            </a:solidFill>
          </a:ln>
        </p:spPr>
        <p:txBody>
          <a:bodyPr/>
          <a:lstStyle/>
          <a:p>
            <a:r>
              <a:rPr lang="en-US" dirty="0" smtClean="0">
                <a:solidFill>
                  <a:schemeClr val="bg1"/>
                </a:solidFill>
              </a:rPr>
              <a:t>Cloud Supported </a:t>
            </a:r>
            <a:r>
              <a:rPr lang="en-US" dirty="0" err="1" smtClean="0">
                <a:solidFill>
                  <a:schemeClr val="bg1"/>
                </a:solidFill>
              </a:rPr>
              <a:t>IoT</a:t>
            </a:r>
            <a:r>
              <a:rPr lang="en-US" dirty="0" smtClean="0">
                <a:solidFill>
                  <a:schemeClr val="bg1"/>
                </a:solidFill>
              </a:rPr>
              <a:t> Devices</a:t>
            </a:r>
          </a:p>
        </p:txBody>
      </p:sp>
      <p:sp>
        <p:nvSpPr>
          <p:cNvPr id="14" name="Text Placeholder 2"/>
          <p:cNvSpPr txBox="1">
            <a:spLocks/>
          </p:cNvSpPr>
          <p:nvPr/>
        </p:nvSpPr>
        <p:spPr>
          <a:xfrm>
            <a:off x="2707639" y="2291380"/>
            <a:ext cx="2441197" cy="1324977"/>
          </a:xfrm>
          <a:prstGeom prst="rect">
            <a:avLst/>
          </a:prstGeom>
          <a:solidFill>
            <a:schemeClr val="bg2">
              <a:lumMod val="20000"/>
              <a:lumOff val="80000"/>
            </a:schemeClr>
          </a:solid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err="1" smtClean="0">
                <a:solidFill>
                  <a:schemeClr val="accent2">
                    <a:lumMod val="75000"/>
                  </a:schemeClr>
                </a:solidFill>
              </a:rPr>
              <a:t>IoT</a:t>
            </a:r>
            <a:r>
              <a:rPr lang="en-US" sz="1800" dirty="0" smtClean="0">
                <a:solidFill>
                  <a:schemeClr val="accent2">
                    <a:lumMod val="75000"/>
                  </a:schemeClr>
                </a:solidFill>
              </a:rPr>
              <a:t> devices </a:t>
            </a:r>
            <a:r>
              <a:rPr lang="en-US" sz="1800" dirty="0">
                <a:solidFill>
                  <a:schemeClr val="accent2">
                    <a:lumMod val="75000"/>
                  </a:schemeClr>
                </a:solidFill>
              </a:rPr>
              <a:t>connect to </a:t>
            </a:r>
            <a:r>
              <a:rPr lang="en-US" sz="1800" dirty="0" smtClean="0">
                <a:solidFill>
                  <a:schemeClr val="accent2">
                    <a:lumMod val="75000"/>
                  </a:schemeClr>
                </a:solidFill>
              </a:rPr>
              <a:t>others in isolated ecosystems</a:t>
            </a:r>
            <a:endParaRPr lang="en-US" sz="1800" dirty="0">
              <a:solidFill>
                <a:schemeClr val="accent2">
                  <a:lumMod val="75000"/>
                </a:schemeClr>
              </a:solidFill>
            </a:endParaRPr>
          </a:p>
          <a:p>
            <a:endParaRPr lang="en-US" dirty="0" smtClean="0"/>
          </a:p>
        </p:txBody>
      </p:sp>
      <p:sp>
        <p:nvSpPr>
          <p:cNvPr id="15" name="Text Placeholder 2"/>
          <p:cNvSpPr txBox="1">
            <a:spLocks/>
          </p:cNvSpPr>
          <p:nvPr/>
        </p:nvSpPr>
        <p:spPr>
          <a:xfrm>
            <a:off x="5995347" y="995458"/>
            <a:ext cx="2441198" cy="1295922"/>
          </a:xfrm>
          <a:prstGeom prst="rect">
            <a:avLst/>
          </a:prstGeom>
          <a:solidFill>
            <a:schemeClr val="bg2"/>
          </a:solidFill>
          <a:ln w="38100">
            <a:solidFill>
              <a:schemeClr val="bg2"/>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solidFill>
                  <a:schemeClr val="bg1"/>
                </a:solidFill>
              </a:rPr>
              <a:t>Fog Supported </a:t>
            </a:r>
            <a:r>
              <a:rPr lang="en-US" dirty="0" err="1" smtClean="0">
                <a:solidFill>
                  <a:schemeClr val="bg1"/>
                </a:solidFill>
              </a:rPr>
              <a:t>IoT</a:t>
            </a:r>
            <a:r>
              <a:rPr lang="en-US" dirty="0" smtClean="0">
                <a:solidFill>
                  <a:schemeClr val="bg1"/>
                </a:solidFill>
              </a:rPr>
              <a:t> Devices</a:t>
            </a:r>
          </a:p>
          <a:p>
            <a:endParaRPr lang="en-US" dirty="0" smtClean="0"/>
          </a:p>
        </p:txBody>
      </p:sp>
      <p:sp>
        <p:nvSpPr>
          <p:cNvPr id="16" name="Text Placeholder 2"/>
          <p:cNvSpPr txBox="1">
            <a:spLocks/>
          </p:cNvSpPr>
          <p:nvPr/>
        </p:nvSpPr>
        <p:spPr>
          <a:xfrm>
            <a:off x="9248974" y="2291381"/>
            <a:ext cx="2434816" cy="1336736"/>
          </a:xfrm>
          <a:prstGeom prst="rect">
            <a:avLst/>
          </a:prstGeom>
          <a:solidFill>
            <a:schemeClr val="bg2">
              <a:lumMod val="20000"/>
              <a:lumOff val="80000"/>
            </a:schemeClr>
          </a:solid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sz="1800" dirty="0" smtClean="0">
                <a:solidFill>
                  <a:schemeClr val="accent2">
                    <a:lumMod val="75000"/>
                  </a:schemeClr>
                </a:solidFill>
              </a:rPr>
              <a:t>Services composed from dynamically discovered devices and services</a:t>
            </a:r>
            <a:endParaRPr lang="en-US" sz="1800" dirty="0">
              <a:solidFill>
                <a:schemeClr val="accent2">
                  <a:lumMod val="75000"/>
                </a:schemeClr>
              </a:solidFill>
            </a:endParaRPr>
          </a:p>
          <a:p>
            <a:endParaRPr lang="en-US" dirty="0" smtClean="0"/>
          </a:p>
        </p:txBody>
      </p:sp>
      <p:sp>
        <p:nvSpPr>
          <p:cNvPr id="17" name="Text Placeholder 2"/>
          <p:cNvSpPr txBox="1">
            <a:spLocks/>
          </p:cNvSpPr>
          <p:nvPr/>
        </p:nvSpPr>
        <p:spPr>
          <a:xfrm>
            <a:off x="188565" y="3634528"/>
            <a:ext cx="2441198" cy="2342019"/>
          </a:xfrm>
          <a:prstGeom prst="rect">
            <a:avLst/>
          </a:prstGeom>
          <a:no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accent2">
                  <a:lumMod val="75000"/>
                </a:schemeClr>
              </a:solidFill>
            </a:endParaRPr>
          </a:p>
        </p:txBody>
      </p:sp>
      <p:sp>
        <p:nvSpPr>
          <p:cNvPr id="18" name="Text Placeholder 2"/>
          <p:cNvSpPr txBox="1">
            <a:spLocks/>
          </p:cNvSpPr>
          <p:nvPr/>
        </p:nvSpPr>
        <p:spPr>
          <a:xfrm>
            <a:off x="2707639" y="3634529"/>
            <a:ext cx="2441198" cy="2342019"/>
          </a:xfrm>
          <a:prstGeom prst="rect">
            <a:avLst/>
          </a:prstGeom>
          <a:no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accent2">
                  <a:lumMod val="75000"/>
                </a:schemeClr>
              </a:solidFill>
            </a:endParaRPr>
          </a:p>
        </p:txBody>
      </p:sp>
      <p:sp>
        <p:nvSpPr>
          <p:cNvPr id="6" name="Text Placeholder 2"/>
          <p:cNvSpPr txBox="1">
            <a:spLocks/>
          </p:cNvSpPr>
          <p:nvPr/>
        </p:nvSpPr>
        <p:spPr>
          <a:xfrm>
            <a:off x="2720724" y="1022113"/>
            <a:ext cx="2428112" cy="1269267"/>
          </a:xfrm>
          <a:prstGeom prst="rect">
            <a:avLst/>
          </a:prstGeom>
          <a:solidFill>
            <a:schemeClr val="bg2"/>
          </a:solidFill>
          <a:ln w="38100">
            <a:solidFill>
              <a:schemeClr val="bg2"/>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solidFill>
                  <a:schemeClr val="bg1"/>
                </a:solidFill>
              </a:rPr>
              <a:t>Locally Networked </a:t>
            </a:r>
            <a:r>
              <a:rPr lang="en-US" dirty="0" err="1" smtClean="0">
                <a:solidFill>
                  <a:schemeClr val="bg1"/>
                </a:solidFill>
              </a:rPr>
              <a:t>IoT</a:t>
            </a:r>
            <a:r>
              <a:rPr lang="en-US" dirty="0" smtClean="0">
                <a:solidFill>
                  <a:schemeClr val="bg1"/>
                </a:solidFill>
              </a:rPr>
              <a:t> Devices</a:t>
            </a:r>
          </a:p>
        </p:txBody>
      </p:sp>
      <p:sp>
        <p:nvSpPr>
          <p:cNvPr id="19" name="Text Placeholder 2"/>
          <p:cNvSpPr txBox="1">
            <a:spLocks/>
          </p:cNvSpPr>
          <p:nvPr/>
        </p:nvSpPr>
        <p:spPr>
          <a:xfrm>
            <a:off x="5995346" y="3643499"/>
            <a:ext cx="2441198" cy="2342019"/>
          </a:xfrm>
          <a:prstGeom prst="rect">
            <a:avLst/>
          </a:prstGeom>
          <a:no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accent2">
                  <a:lumMod val="75000"/>
                </a:schemeClr>
              </a:solidFill>
            </a:endParaRPr>
          </a:p>
        </p:txBody>
      </p:sp>
      <p:sp>
        <p:nvSpPr>
          <p:cNvPr id="20" name="Text Placeholder 2"/>
          <p:cNvSpPr txBox="1">
            <a:spLocks/>
          </p:cNvSpPr>
          <p:nvPr/>
        </p:nvSpPr>
        <p:spPr>
          <a:xfrm>
            <a:off x="9248974" y="3643499"/>
            <a:ext cx="2434815" cy="2342019"/>
          </a:xfrm>
          <a:prstGeom prst="rect">
            <a:avLst/>
          </a:prstGeom>
          <a:noFill/>
          <a:ln w="38100">
            <a:solidFill>
              <a:schemeClr val="bg2">
                <a:lumMod val="20000"/>
                <a:lumOff val="80000"/>
              </a:schemeClr>
            </a:solid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lang="en-US" sz="1800" dirty="0" smtClean="0">
              <a:solidFill>
                <a:schemeClr val="accent2">
                  <a:lumMod val="75000"/>
                </a:schemeClr>
              </a:solidFill>
            </a:endParaRPr>
          </a:p>
        </p:txBody>
      </p:sp>
      <p:sp>
        <p:nvSpPr>
          <p:cNvPr id="21" name="Cloud 20"/>
          <p:cNvSpPr/>
          <p:nvPr/>
        </p:nvSpPr>
        <p:spPr>
          <a:xfrm>
            <a:off x="451820" y="3926541"/>
            <a:ext cx="839097" cy="602428"/>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10005" y="4077148"/>
            <a:ext cx="322729" cy="26894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p:cNvSpPr/>
          <p:nvPr/>
        </p:nvSpPr>
        <p:spPr>
          <a:xfrm>
            <a:off x="451819" y="5067095"/>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74609" y="5357552"/>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2" idx="4"/>
            <a:endCxn id="24" idx="0"/>
          </p:cNvCxnSpPr>
          <p:nvPr/>
        </p:nvCxnSpPr>
        <p:spPr>
          <a:xfrm flipH="1">
            <a:off x="853672" y="4346089"/>
            <a:ext cx="17698" cy="1011463"/>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1486346" y="3928329"/>
            <a:ext cx="839097" cy="602428"/>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44531" y="4078936"/>
            <a:ext cx="322729" cy="268941"/>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1486345" y="5068883"/>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719668" y="5357552"/>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0" idx="4"/>
            <a:endCxn id="32" idx="0"/>
          </p:cNvCxnSpPr>
          <p:nvPr/>
        </p:nvCxnSpPr>
        <p:spPr>
          <a:xfrm flipH="1">
            <a:off x="1898731" y="4347877"/>
            <a:ext cx="7165" cy="1009675"/>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Cube 42"/>
          <p:cNvSpPr/>
          <p:nvPr/>
        </p:nvSpPr>
        <p:spPr>
          <a:xfrm>
            <a:off x="3996837" y="5066871"/>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4230160" y="5355540"/>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p:cNvSpPr/>
          <p:nvPr/>
        </p:nvSpPr>
        <p:spPr>
          <a:xfrm>
            <a:off x="2896913" y="5067095"/>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3130236" y="5355764"/>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48" idx="3"/>
            <a:endCxn id="44" idx="1"/>
          </p:cNvCxnSpPr>
          <p:nvPr/>
        </p:nvCxnSpPr>
        <p:spPr>
          <a:xfrm flipV="1">
            <a:off x="3488361" y="5479253"/>
            <a:ext cx="741799" cy="22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Cube 52"/>
          <p:cNvSpPr/>
          <p:nvPr/>
        </p:nvSpPr>
        <p:spPr>
          <a:xfrm>
            <a:off x="4009384" y="4057443"/>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4242707" y="4346112"/>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2909460" y="4057667"/>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3142783" y="4346336"/>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56" idx="3"/>
            <a:endCxn id="54" idx="1"/>
          </p:cNvCxnSpPr>
          <p:nvPr/>
        </p:nvCxnSpPr>
        <p:spPr>
          <a:xfrm flipV="1">
            <a:off x="3500908" y="4469825"/>
            <a:ext cx="741799" cy="22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Cube 57"/>
          <p:cNvSpPr/>
          <p:nvPr/>
        </p:nvSpPr>
        <p:spPr>
          <a:xfrm>
            <a:off x="7311120" y="5066871"/>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p:cNvSpPr/>
          <p:nvPr/>
        </p:nvSpPr>
        <p:spPr>
          <a:xfrm>
            <a:off x="7544443" y="5355540"/>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6228347" y="5066871"/>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6461670" y="5355540"/>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flipV="1">
            <a:off x="6818383" y="5472663"/>
            <a:ext cx="741799" cy="22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0" idx="2"/>
          </p:cNvCxnSpPr>
          <p:nvPr/>
        </p:nvCxnSpPr>
        <p:spPr>
          <a:xfrm>
            <a:off x="1032734" y="4211618"/>
            <a:ext cx="711797" cy="178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loud 65"/>
          <p:cNvSpPr/>
          <p:nvPr/>
        </p:nvSpPr>
        <p:spPr>
          <a:xfrm>
            <a:off x="6228347" y="3859969"/>
            <a:ext cx="1921870" cy="810660"/>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473808" y="4071135"/>
            <a:ext cx="322729" cy="26894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549491" y="4071135"/>
            <a:ext cx="322729" cy="268941"/>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stCxn id="67" idx="6"/>
            <a:endCxn id="69" idx="2"/>
          </p:cNvCxnSpPr>
          <p:nvPr/>
        </p:nvCxnSpPr>
        <p:spPr>
          <a:xfrm>
            <a:off x="6796537" y="4205606"/>
            <a:ext cx="75295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61" idx="0"/>
          </p:cNvCxnSpPr>
          <p:nvPr/>
        </p:nvCxnSpPr>
        <p:spPr>
          <a:xfrm>
            <a:off x="6640732" y="4325254"/>
            <a:ext cx="1" cy="103028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721631" y="4314747"/>
            <a:ext cx="1" cy="103028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33487" y="4787153"/>
            <a:ext cx="2108499" cy="10758"/>
          </a:xfrm>
          <a:prstGeom prst="line">
            <a:avLst/>
          </a:prstGeom>
          <a:ln w="63500">
            <a:solidFill>
              <a:schemeClr val="bg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0769476" y="5373464"/>
            <a:ext cx="607412" cy="476140"/>
            <a:chOff x="10602115" y="5126826"/>
            <a:chExt cx="839097" cy="613186"/>
          </a:xfrm>
        </p:grpSpPr>
        <p:sp>
          <p:nvSpPr>
            <p:cNvPr id="78" name="Cube 77"/>
            <p:cNvSpPr/>
            <p:nvPr/>
          </p:nvSpPr>
          <p:spPr>
            <a:xfrm>
              <a:off x="10602115" y="5126826"/>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10835438" y="5415495"/>
              <a:ext cx="358125" cy="247426"/>
            </a:xfrm>
            <a:prstGeom prst="round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9461098" y="4847420"/>
            <a:ext cx="607412" cy="476140"/>
            <a:chOff x="9519342" y="5126826"/>
            <a:chExt cx="839097" cy="613186"/>
          </a:xfrm>
        </p:grpSpPr>
        <p:sp>
          <p:nvSpPr>
            <p:cNvPr id="80" name="Cube 79"/>
            <p:cNvSpPr/>
            <p:nvPr/>
          </p:nvSpPr>
          <p:spPr>
            <a:xfrm>
              <a:off x="9519342" y="5126826"/>
              <a:ext cx="839097" cy="613186"/>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9752665" y="5415495"/>
              <a:ext cx="358125" cy="24742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Cloud 82"/>
          <p:cNvSpPr/>
          <p:nvPr/>
        </p:nvSpPr>
        <p:spPr>
          <a:xfrm>
            <a:off x="9519342" y="3919924"/>
            <a:ext cx="1391218" cy="629479"/>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764804" y="4131090"/>
            <a:ext cx="233620" cy="208833"/>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368496" y="4123338"/>
            <a:ext cx="233620" cy="208833"/>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a:stCxn id="84" idx="6"/>
            <a:endCxn id="85" idx="2"/>
          </p:cNvCxnSpPr>
          <p:nvPr/>
        </p:nvCxnSpPr>
        <p:spPr>
          <a:xfrm flipV="1">
            <a:off x="9998424" y="4227755"/>
            <a:ext cx="370072" cy="7752"/>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4" idx="4"/>
            <a:endCxn id="81" idx="0"/>
          </p:cNvCxnSpPr>
          <p:nvPr/>
        </p:nvCxnSpPr>
        <p:spPr>
          <a:xfrm flipH="1">
            <a:off x="9759619" y="4339923"/>
            <a:ext cx="121995" cy="73164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Cloud 94"/>
          <p:cNvSpPr/>
          <p:nvPr/>
        </p:nvSpPr>
        <p:spPr>
          <a:xfrm>
            <a:off x="10701669" y="4670629"/>
            <a:ext cx="869683" cy="523635"/>
          </a:xfrm>
          <a:prstGeom prst="cloud">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1019700" y="4814508"/>
            <a:ext cx="233620" cy="208833"/>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a:stCxn id="85" idx="5"/>
            <a:endCxn id="98" idx="1"/>
          </p:cNvCxnSpPr>
          <p:nvPr/>
        </p:nvCxnSpPr>
        <p:spPr>
          <a:xfrm>
            <a:off x="10567903" y="4301588"/>
            <a:ext cx="486010" cy="543503"/>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Cube 100"/>
          <p:cNvSpPr/>
          <p:nvPr/>
        </p:nvSpPr>
        <p:spPr>
          <a:xfrm>
            <a:off x="9855163" y="5419152"/>
            <a:ext cx="607412" cy="476140"/>
          </a:xfrm>
          <a:prstGeom prst="cube">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0024063" y="5643304"/>
            <a:ext cx="259242" cy="19212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p:cNvCxnSpPr>
            <a:stCxn id="81" idx="3"/>
            <a:endCxn id="98" idx="2"/>
          </p:cNvCxnSpPr>
          <p:nvPr/>
        </p:nvCxnSpPr>
        <p:spPr>
          <a:xfrm flipV="1">
            <a:off x="9889240" y="4918925"/>
            <a:ext cx="1130460" cy="248711"/>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4" idx="5"/>
            <a:endCxn id="102" idx="0"/>
          </p:cNvCxnSpPr>
          <p:nvPr/>
        </p:nvCxnSpPr>
        <p:spPr>
          <a:xfrm>
            <a:off x="9964211" y="4309340"/>
            <a:ext cx="189473" cy="133396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85" idx="4"/>
            <a:endCxn id="79" idx="0"/>
          </p:cNvCxnSpPr>
          <p:nvPr/>
        </p:nvCxnSpPr>
        <p:spPr>
          <a:xfrm>
            <a:off x="10485306" y="4332171"/>
            <a:ext cx="582691" cy="1265445"/>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277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19</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398033" y="170390"/>
            <a:ext cx="10732506"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dirty="0" smtClean="0"/>
              <a:t> Approach: 1. Expose Metadata</a:t>
            </a:r>
            <a:endParaRPr lang="en-US" sz="3600" b="0" i="0" u="none" strike="noStrike" cap="none" dirty="0">
              <a:solidFill>
                <a:srgbClr val="003C71"/>
              </a:solidFill>
              <a:latin typeface="Arial"/>
              <a:ea typeface="Arial"/>
              <a:cs typeface="Arial"/>
              <a:sym typeface="Arial"/>
            </a:endParaRPr>
          </a:p>
        </p:txBody>
      </p:sp>
      <p:sp>
        <p:nvSpPr>
          <p:cNvPr id="53" name="Shape 552"/>
          <p:cNvSpPr txBox="1"/>
          <p:nvPr/>
        </p:nvSpPr>
        <p:spPr>
          <a:xfrm>
            <a:off x="1236475" y="905050"/>
            <a:ext cx="7342499" cy="8564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22" name="Picture 8" descr="https://media.licdn.com/media/p/1/000/225/076/21c1f00.png"/>
          <p:cNvPicPr>
            <a:picLocks noChangeAspect="1" noChangeArrowheads="1"/>
          </p:cNvPicPr>
          <p:nvPr/>
        </p:nvPicPr>
        <p:blipFill>
          <a:blip r:embed="rId3" cstate="print"/>
          <a:srcRect/>
          <a:stretch>
            <a:fillRect/>
          </a:stretch>
        </p:blipFill>
        <p:spPr bwMode="auto">
          <a:xfrm>
            <a:off x="7253130" y="2109250"/>
            <a:ext cx="1440160" cy="490457"/>
          </a:xfrm>
          <a:prstGeom prst="rect">
            <a:avLst/>
          </a:prstGeom>
          <a:noFill/>
        </p:spPr>
      </p:pic>
      <p:pic>
        <p:nvPicPr>
          <p:cNvPr id="123" name="Picture 2" descr="https://pbs.twimg.com/profile_images/737757905177300992/NwwT3aUT.jpg"/>
          <p:cNvPicPr>
            <a:picLocks noChangeAspect="1" noChangeArrowheads="1"/>
          </p:cNvPicPr>
          <p:nvPr/>
        </p:nvPicPr>
        <p:blipFill>
          <a:blip r:embed="rId4" cstate="print"/>
          <a:srcRect/>
          <a:stretch>
            <a:fillRect/>
          </a:stretch>
        </p:blipFill>
        <p:spPr bwMode="auto">
          <a:xfrm>
            <a:off x="5553304" y="3893837"/>
            <a:ext cx="1008112" cy="1008112"/>
          </a:xfrm>
          <a:prstGeom prst="rect">
            <a:avLst/>
          </a:prstGeom>
          <a:noFill/>
        </p:spPr>
      </p:pic>
      <p:grpSp>
        <p:nvGrpSpPr>
          <p:cNvPr id="125" name="Group 45"/>
          <p:cNvGrpSpPr/>
          <p:nvPr/>
        </p:nvGrpSpPr>
        <p:grpSpPr>
          <a:xfrm>
            <a:off x="3670494" y="1962642"/>
            <a:ext cx="731519" cy="779945"/>
            <a:chOff x="3347863" y="2417611"/>
            <a:chExt cx="904015" cy="939381"/>
          </a:xfrm>
        </p:grpSpPr>
        <p:sp>
          <p:nvSpPr>
            <p:cNvPr id="126"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127" name="Group 47"/>
            <p:cNvGrpSpPr/>
            <p:nvPr/>
          </p:nvGrpSpPr>
          <p:grpSpPr>
            <a:xfrm>
              <a:off x="3463006" y="2574192"/>
              <a:ext cx="605286" cy="625127"/>
              <a:chOff x="3507548" y="993559"/>
              <a:chExt cx="548295" cy="566272"/>
            </a:xfrm>
            <a:solidFill>
              <a:schemeClr val="bg1"/>
            </a:solidFill>
          </p:grpSpPr>
          <p:sp>
            <p:nvSpPr>
              <p:cNvPr id="128"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129"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130"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131"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133" name="Straight Arrow Connector 132"/>
          <p:cNvCxnSpPr/>
          <p:nvPr/>
        </p:nvCxnSpPr>
        <p:spPr>
          <a:xfrm flipV="1">
            <a:off x="4508582" y="2335891"/>
            <a:ext cx="2537672" cy="15286"/>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61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Michael McCool, Principal Engineer, Intel</a:t>
            </a:r>
          </a:p>
          <a:p>
            <a:r>
              <a:rPr lang="en-US" dirty="0" smtClean="0"/>
              <a:t>W3C Web of Things WG Co-Chair</a:t>
            </a:r>
            <a:endParaRPr lang="en-US" dirty="0"/>
          </a:p>
        </p:txBody>
      </p:sp>
      <p:sp>
        <p:nvSpPr>
          <p:cNvPr id="3" name="Title 2"/>
          <p:cNvSpPr>
            <a:spLocks noGrp="1"/>
          </p:cNvSpPr>
          <p:nvPr>
            <p:ph type="ctrTitle"/>
          </p:nvPr>
        </p:nvSpPr>
        <p:spPr/>
        <p:txBody>
          <a:bodyPr/>
          <a:lstStyle/>
          <a:p>
            <a:r>
              <a:rPr lang="en-US" dirty="0" smtClean="0"/>
              <a:t>Web of Things: Introduction</a:t>
            </a:r>
            <a:endParaRPr lang="en-US" dirty="0"/>
          </a:p>
        </p:txBody>
      </p:sp>
    </p:spTree>
    <p:extLst>
      <p:ext uri="{BB962C8B-B14F-4D97-AF65-F5344CB8AC3E}">
        <p14:creationId xmlns:p14="http://schemas.microsoft.com/office/powerpoint/2010/main" val="4173302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20</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398033" y="170390"/>
            <a:ext cx="10732506"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dirty="0" smtClean="0"/>
              <a:t> Approach: 2. Consume Metadata</a:t>
            </a:r>
            <a:endParaRPr lang="en-US" sz="3600" b="0" i="0" u="none" strike="noStrike" cap="none" dirty="0">
              <a:solidFill>
                <a:srgbClr val="003C71"/>
              </a:solidFill>
              <a:latin typeface="Arial"/>
              <a:ea typeface="Arial"/>
              <a:cs typeface="Arial"/>
              <a:sym typeface="Arial"/>
            </a:endParaRPr>
          </a:p>
        </p:txBody>
      </p:sp>
      <p:sp>
        <p:nvSpPr>
          <p:cNvPr id="53" name="Shape 552"/>
          <p:cNvSpPr txBox="1"/>
          <p:nvPr/>
        </p:nvSpPr>
        <p:spPr>
          <a:xfrm>
            <a:off x="1236475" y="905050"/>
            <a:ext cx="7342499" cy="8564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5" name="Picture 8" descr="https://media.licdn.com/media/p/1/000/225/076/21c1f00.png"/>
          <p:cNvPicPr>
            <a:picLocks noChangeAspect="1" noChangeArrowheads="1"/>
          </p:cNvPicPr>
          <p:nvPr/>
        </p:nvPicPr>
        <p:blipFill>
          <a:blip r:embed="rId3" cstate="print"/>
          <a:srcRect/>
          <a:stretch>
            <a:fillRect/>
          </a:stretch>
        </p:blipFill>
        <p:spPr bwMode="auto">
          <a:xfrm>
            <a:off x="7253130" y="2109250"/>
            <a:ext cx="1440160" cy="490457"/>
          </a:xfrm>
          <a:prstGeom prst="rect">
            <a:avLst/>
          </a:prstGeom>
          <a:noFill/>
        </p:spPr>
      </p:pic>
      <p:pic>
        <p:nvPicPr>
          <p:cNvPr id="36" name="Picture 2" descr="https://pbs.twimg.com/profile_images/737757905177300992/NwwT3aUT.jpg"/>
          <p:cNvPicPr>
            <a:picLocks noChangeAspect="1" noChangeArrowheads="1"/>
          </p:cNvPicPr>
          <p:nvPr/>
        </p:nvPicPr>
        <p:blipFill>
          <a:blip r:embed="rId4" cstate="print"/>
          <a:srcRect/>
          <a:stretch>
            <a:fillRect/>
          </a:stretch>
        </p:blipFill>
        <p:spPr bwMode="auto">
          <a:xfrm>
            <a:off x="5553304" y="3893837"/>
            <a:ext cx="1008112" cy="1008112"/>
          </a:xfrm>
          <a:prstGeom prst="rect">
            <a:avLst/>
          </a:prstGeom>
          <a:noFill/>
        </p:spPr>
      </p:pic>
      <p:grpSp>
        <p:nvGrpSpPr>
          <p:cNvPr id="38" name="Group 45"/>
          <p:cNvGrpSpPr/>
          <p:nvPr/>
        </p:nvGrpSpPr>
        <p:grpSpPr>
          <a:xfrm>
            <a:off x="3670494" y="1962642"/>
            <a:ext cx="731519" cy="779945"/>
            <a:chOff x="3347863" y="2417611"/>
            <a:chExt cx="904015" cy="939381"/>
          </a:xfrm>
        </p:grpSpPr>
        <p:sp>
          <p:nvSpPr>
            <p:cNvPr id="39"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40" name="Group 47"/>
            <p:cNvGrpSpPr/>
            <p:nvPr/>
          </p:nvGrpSpPr>
          <p:grpSpPr>
            <a:xfrm>
              <a:off x="3463006" y="2574192"/>
              <a:ext cx="605286" cy="625127"/>
              <a:chOff x="3507548" y="993559"/>
              <a:chExt cx="548295" cy="566272"/>
            </a:xfrm>
            <a:solidFill>
              <a:schemeClr val="bg1"/>
            </a:solidFill>
          </p:grpSpPr>
          <p:sp>
            <p:nvSpPr>
              <p:cNvPr id="41"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42"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43"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44"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45" name="Straight Arrow Connector 44"/>
          <p:cNvCxnSpPr/>
          <p:nvPr/>
        </p:nvCxnSpPr>
        <p:spPr>
          <a:xfrm flipH="1" flipV="1">
            <a:off x="4249742" y="2883918"/>
            <a:ext cx="1527676" cy="1117924"/>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508582" y="2335891"/>
            <a:ext cx="2537672" cy="15286"/>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14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21</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398033" y="170390"/>
            <a:ext cx="10732506"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dirty="0" smtClean="0"/>
              <a:t> Approach: 3a. Connect Directly</a:t>
            </a:r>
            <a:endParaRPr lang="en-US" sz="3600" b="0" i="0" u="none" strike="noStrike" cap="none" dirty="0">
              <a:solidFill>
                <a:srgbClr val="003C71"/>
              </a:solidFill>
              <a:latin typeface="Arial"/>
              <a:ea typeface="Arial"/>
              <a:cs typeface="Arial"/>
              <a:sym typeface="Arial"/>
            </a:endParaRPr>
          </a:p>
        </p:txBody>
      </p:sp>
      <p:pic>
        <p:nvPicPr>
          <p:cNvPr id="60" name="Picture 8" descr="https://media.licdn.com/media/p/1/000/225/076/21c1f00.png"/>
          <p:cNvPicPr>
            <a:picLocks noChangeAspect="1" noChangeArrowheads="1"/>
          </p:cNvPicPr>
          <p:nvPr/>
        </p:nvPicPr>
        <p:blipFill>
          <a:blip r:embed="rId3" cstate="print"/>
          <a:srcRect/>
          <a:stretch>
            <a:fillRect/>
          </a:stretch>
        </p:blipFill>
        <p:spPr bwMode="auto">
          <a:xfrm>
            <a:off x="7253130" y="2109250"/>
            <a:ext cx="1440160" cy="490457"/>
          </a:xfrm>
          <a:prstGeom prst="rect">
            <a:avLst/>
          </a:prstGeom>
          <a:noFill/>
        </p:spPr>
      </p:pic>
      <p:pic>
        <p:nvPicPr>
          <p:cNvPr id="62" name="Picture 2" descr="https://pbs.twimg.com/profile_images/737757905177300992/NwwT3aUT.jpg"/>
          <p:cNvPicPr>
            <a:picLocks noChangeAspect="1" noChangeArrowheads="1"/>
          </p:cNvPicPr>
          <p:nvPr/>
        </p:nvPicPr>
        <p:blipFill>
          <a:blip r:embed="rId4" cstate="print"/>
          <a:srcRect/>
          <a:stretch>
            <a:fillRect/>
          </a:stretch>
        </p:blipFill>
        <p:spPr bwMode="auto">
          <a:xfrm>
            <a:off x="5553304" y="3893837"/>
            <a:ext cx="1008112" cy="1008112"/>
          </a:xfrm>
          <a:prstGeom prst="rect">
            <a:avLst/>
          </a:prstGeom>
          <a:noFill/>
        </p:spPr>
      </p:pic>
      <p:cxnSp>
        <p:nvCxnSpPr>
          <p:cNvPr id="19" name="Straight Arrow Connector 18"/>
          <p:cNvCxnSpPr/>
          <p:nvPr/>
        </p:nvCxnSpPr>
        <p:spPr>
          <a:xfrm flipH="1">
            <a:off x="6443826" y="2826117"/>
            <a:ext cx="737512" cy="995806"/>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45"/>
          <p:cNvGrpSpPr/>
          <p:nvPr/>
        </p:nvGrpSpPr>
        <p:grpSpPr>
          <a:xfrm>
            <a:off x="3670494" y="1962642"/>
            <a:ext cx="731519" cy="779945"/>
            <a:chOff x="3347863" y="2417611"/>
            <a:chExt cx="904015" cy="939381"/>
          </a:xfrm>
        </p:grpSpPr>
        <p:sp>
          <p:nvSpPr>
            <p:cNvPr id="21"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22" name="Group 47"/>
            <p:cNvGrpSpPr/>
            <p:nvPr/>
          </p:nvGrpSpPr>
          <p:grpSpPr>
            <a:xfrm>
              <a:off x="3463006" y="2574192"/>
              <a:ext cx="605286" cy="625127"/>
              <a:chOff x="3507548" y="993559"/>
              <a:chExt cx="548295" cy="566272"/>
            </a:xfrm>
            <a:solidFill>
              <a:schemeClr val="bg1"/>
            </a:solidFill>
          </p:grpSpPr>
          <p:sp>
            <p:nvSpPr>
              <p:cNvPr id="23"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4"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5"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6"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27" name="Straight Arrow Connector 26"/>
          <p:cNvCxnSpPr/>
          <p:nvPr/>
        </p:nvCxnSpPr>
        <p:spPr>
          <a:xfrm flipH="1" flipV="1">
            <a:off x="4249742" y="2883918"/>
            <a:ext cx="1527676" cy="1117924"/>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508582" y="2335891"/>
            <a:ext cx="2537672" cy="15286"/>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76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22</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398033" y="170390"/>
            <a:ext cx="10732506"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dirty="0" smtClean="0"/>
              <a:t> Approach: 3b. Connect via a Bridge</a:t>
            </a:r>
            <a:endParaRPr lang="en-US" sz="3600" b="0" i="0" u="none" strike="noStrike" cap="none" dirty="0">
              <a:solidFill>
                <a:srgbClr val="003C71"/>
              </a:solidFill>
              <a:latin typeface="Arial"/>
              <a:ea typeface="Arial"/>
              <a:cs typeface="Arial"/>
              <a:sym typeface="Arial"/>
            </a:endParaRPr>
          </a:p>
        </p:txBody>
      </p:sp>
      <p:pic>
        <p:nvPicPr>
          <p:cNvPr id="60" name="Picture 8" descr="https://media.licdn.com/media/p/1/000/225/076/21c1f00.png"/>
          <p:cNvPicPr>
            <a:picLocks noChangeAspect="1" noChangeArrowheads="1"/>
          </p:cNvPicPr>
          <p:nvPr/>
        </p:nvPicPr>
        <p:blipFill>
          <a:blip r:embed="rId3" cstate="print"/>
          <a:srcRect/>
          <a:stretch>
            <a:fillRect/>
          </a:stretch>
        </p:blipFill>
        <p:spPr bwMode="auto">
          <a:xfrm>
            <a:off x="7253133" y="2109260"/>
            <a:ext cx="1440160" cy="490457"/>
          </a:xfrm>
          <a:prstGeom prst="rect">
            <a:avLst/>
          </a:prstGeom>
          <a:noFill/>
        </p:spPr>
      </p:pic>
      <p:pic>
        <p:nvPicPr>
          <p:cNvPr id="62" name="Picture 2" descr="https://pbs.twimg.com/profile_images/737757905177300992/NwwT3aUT.jpg"/>
          <p:cNvPicPr>
            <a:picLocks noChangeAspect="1" noChangeArrowheads="1"/>
          </p:cNvPicPr>
          <p:nvPr/>
        </p:nvPicPr>
        <p:blipFill>
          <a:blip r:embed="rId4" cstate="print"/>
          <a:srcRect/>
          <a:stretch>
            <a:fillRect/>
          </a:stretch>
        </p:blipFill>
        <p:spPr bwMode="auto">
          <a:xfrm>
            <a:off x="5553307" y="3893847"/>
            <a:ext cx="1008112" cy="1008112"/>
          </a:xfrm>
          <a:prstGeom prst="rect">
            <a:avLst/>
          </a:prstGeom>
          <a:noFill/>
        </p:spPr>
      </p:pic>
      <p:cxnSp>
        <p:nvCxnSpPr>
          <p:cNvPr id="19" name="Straight Arrow Connector 18"/>
          <p:cNvCxnSpPr/>
          <p:nvPr/>
        </p:nvCxnSpPr>
        <p:spPr>
          <a:xfrm>
            <a:off x="5872985" y="3281090"/>
            <a:ext cx="0" cy="591331"/>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099585" y="2678681"/>
            <a:ext cx="946672" cy="275259"/>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45"/>
          <p:cNvGrpSpPr/>
          <p:nvPr/>
        </p:nvGrpSpPr>
        <p:grpSpPr>
          <a:xfrm>
            <a:off x="3670497" y="1962652"/>
            <a:ext cx="731519" cy="779945"/>
            <a:chOff x="3347863" y="2417611"/>
            <a:chExt cx="904015" cy="939381"/>
          </a:xfrm>
        </p:grpSpPr>
        <p:sp>
          <p:nvSpPr>
            <p:cNvPr id="15"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16" name="Group 47"/>
            <p:cNvGrpSpPr/>
            <p:nvPr/>
          </p:nvGrpSpPr>
          <p:grpSpPr>
            <a:xfrm>
              <a:off x="3463006" y="2574192"/>
              <a:ext cx="605286" cy="625127"/>
              <a:chOff x="3507548" y="993559"/>
              <a:chExt cx="548295" cy="566272"/>
            </a:xfrm>
            <a:solidFill>
              <a:schemeClr val="bg1"/>
            </a:solidFill>
          </p:grpSpPr>
          <p:sp>
            <p:nvSpPr>
              <p:cNvPr id="17"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18"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0"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1"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22" name="Straight Arrow Connector 21"/>
          <p:cNvCxnSpPr/>
          <p:nvPr/>
        </p:nvCxnSpPr>
        <p:spPr>
          <a:xfrm flipH="1" flipV="1">
            <a:off x="4528313" y="2608764"/>
            <a:ext cx="1118072" cy="366602"/>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08585" y="2335901"/>
            <a:ext cx="2537672" cy="15286"/>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Flowchart: Summing Junction 3"/>
          <p:cNvSpPr/>
          <p:nvPr/>
        </p:nvSpPr>
        <p:spPr>
          <a:xfrm>
            <a:off x="5688607" y="2812671"/>
            <a:ext cx="368756" cy="362137"/>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45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23</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398033" y="170390"/>
            <a:ext cx="10732506"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dirty="0" smtClean="0"/>
              <a:t> Approach: 3b. Connect via a Bridge</a:t>
            </a:r>
            <a:endParaRPr lang="en-US" sz="3600" b="0" i="0" u="none" strike="noStrike" cap="none" dirty="0">
              <a:solidFill>
                <a:srgbClr val="003C71"/>
              </a:solidFill>
              <a:latin typeface="Arial"/>
              <a:ea typeface="Arial"/>
              <a:cs typeface="Arial"/>
              <a:sym typeface="Arial"/>
            </a:endParaRPr>
          </a:p>
        </p:txBody>
      </p:sp>
      <p:pic>
        <p:nvPicPr>
          <p:cNvPr id="60" name="Picture 8" descr="https://media.licdn.com/media/p/1/000/225/076/21c1f00.png"/>
          <p:cNvPicPr>
            <a:picLocks noChangeAspect="1" noChangeArrowheads="1"/>
          </p:cNvPicPr>
          <p:nvPr/>
        </p:nvPicPr>
        <p:blipFill>
          <a:blip r:embed="rId3" cstate="print"/>
          <a:srcRect/>
          <a:stretch>
            <a:fillRect/>
          </a:stretch>
        </p:blipFill>
        <p:spPr bwMode="auto">
          <a:xfrm>
            <a:off x="7253133" y="2109260"/>
            <a:ext cx="1440160" cy="490457"/>
          </a:xfrm>
          <a:prstGeom prst="rect">
            <a:avLst/>
          </a:prstGeom>
          <a:noFill/>
        </p:spPr>
      </p:pic>
      <p:pic>
        <p:nvPicPr>
          <p:cNvPr id="62" name="Picture 2" descr="https://pbs.twimg.com/profile_images/737757905177300992/NwwT3aUT.jpg"/>
          <p:cNvPicPr>
            <a:picLocks noChangeAspect="1" noChangeArrowheads="1"/>
          </p:cNvPicPr>
          <p:nvPr/>
        </p:nvPicPr>
        <p:blipFill>
          <a:blip r:embed="rId4" cstate="print"/>
          <a:srcRect/>
          <a:stretch>
            <a:fillRect/>
          </a:stretch>
        </p:blipFill>
        <p:spPr bwMode="auto">
          <a:xfrm>
            <a:off x="5553307" y="3893847"/>
            <a:ext cx="1008112" cy="1008112"/>
          </a:xfrm>
          <a:prstGeom prst="rect">
            <a:avLst/>
          </a:prstGeom>
          <a:noFill/>
        </p:spPr>
      </p:pic>
      <p:cxnSp>
        <p:nvCxnSpPr>
          <p:cNvPr id="19" name="Straight Arrow Connector 18"/>
          <p:cNvCxnSpPr/>
          <p:nvPr/>
        </p:nvCxnSpPr>
        <p:spPr>
          <a:xfrm>
            <a:off x="5872985" y="3281090"/>
            <a:ext cx="0" cy="591331"/>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099585" y="2678681"/>
            <a:ext cx="946672" cy="275259"/>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45"/>
          <p:cNvGrpSpPr/>
          <p:nvPr/>
        </p:nvGrpSpPr>
        <p:grpSpPr>
          <a:xfrm>
            <a:off x="3670497" y="1962652"/>
            <a:ext cx="731519" cy="779945"/>
            <a:chOff x="3347863" y="2417611"/>
            <a:chExt cx="904015" cy="939381"/>
          </a:xfrm>
        </p:grpSpPr>
        <p:sp>
          <p:nvSpPr>
            <p:cNvPr id="15"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16" name="Group 47"/>
            <p:cNvGrpSpPr/>
            <p:nvPr/>
          </p:nvGrpSpPr>
          <p:grpSpPr>
            <a:xfrm>
              <a:off x="3463006" y="2574192"/>
              <a:ext cx="605286" cy="625127"/>
              <a:chOff x="3507548" y="993559"/>
              <a:chExt cx="548295" cy="566272"/>
            </a:xfrm>
            <a:solidFill>
              <a:schemeClr val="bg1"/>
            </a:solidFill>
          </p:grpSpPr>
          <p:sp>
            <p:nvSpPr>
              <p:cNvPr id="17"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18"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0"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1"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22" name="Straight Arrow Connector 21"/>
          <p:cNvCxnSpPr/>
          <p:nvPr/>
        </p:nvCxnSpPr>
        <p:spPr>
          <a:xfrm flipH="1" flipV="1">
            <a:off x="4528313" y="2608764"/>
            <a:ext cx="1118072" cy="366602"/>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08585" y="1506682"/>
            <a:ext cx="1591000" cy="844505"/>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Flowchart: Summing Junction 3"/>
          <p:cNvSpPr/>
          <p:nvPr/>
        </p:nvSpPr>
        <p:spPr>
          <a:xfrm>
            <a:off x="5688607" y="2812671"/>
            <a:ext cx="368756" cy="362137"/>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213764" y="1018856"/>
            <a:ext cx="1641763" cy="602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Metadata repository</a:t>
            </a:r>
            <a:endParaRPr lang="en-US" dirty="0"/>
          </a:p>
        </p:txBody>
      </p:sp>
      <p:cxnSp>
        <p:nvCxnSpPr>
          <p:cNvPr id="24" name="Straight Arrow Connector 23"/>
          <p:cNvCxnSpPr/>
          <p:nvPr/>
        </p:nvCxnSpPr>
        <p:spPr>
          <a:xfrm>
            <a:off x="7606145" y="1620982"/>
            <a:ext cx="0" cy="341670"/>
          </a:xfrm>
          <a:prstGeom prst="straightConnector1">
            <a:avLst/>
          </a:prstGeom>
          <a:ln w="3175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8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sldNum" idx="12"/>
          </p:nvPr>
        </p:nvSpPr>
        <p:spPr>
          <a:xfrm>
            <a:off x="9163135" y="6432516"/>
            <a:ext cx="2844900" cy="3650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chemeClr val="lt1"/>
                </a:solidFill>
                <a:latin typeface="Arial"/>
                <a:ea typeface="Arial"/>
                <a:cs typeface="Arial"/>
                <a:sym typeface="Arial"/>
              </a:rPr>
              <a:t>24</a:t>
            </a:fld>
            <a:endParaRPr lang="en-US" sz="1100" b="0" i="0" u="none" strike="noStrike" cap="none">
              <a:solidFill>
                <a:schemeClr val="lt1"/>
              </a:solidFill>
              <a:latin typeface="Arial"/>
              <a:ea typeface="Arial"/>
              <a:cs typeface="Arial"/>
              <a:sym typeface="Arial"/>
            </a:endParaRPr>
          </a:p>
        </p:txBody>
      </p:sp>
      <p:sp>
        <p:nvSpPr>
          <p:cNvPr id="512" name="Shape 512"/>
          <p:cNvSpPr txBox="1">
            <a:spLocks noGrp="1"/>
          </p:cNvSpPr>
          <p:nvPr>
            <p:ph type="title"/>
          </p:nvPr>
        </p:nvSpPr>
        <p:spPr>
          <a:xfrm>
            <a:off x="398033" y="170390"/>
            <a:ext cx="10732506" cy="848466"/>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3600" dirty="0" err="1" smtClean="0"/>
              <a:t>WoT</a:t>
            </a:r>
            <a:r>
              <a:rPr lang="en-US" sz="3600" dirty="0" smtClean="0"/>
              <a:t> Approach: 3c. Bidirectional Bridging</a:t>
            </a:r>
            <a:endParaRPr lang="en-US" sz="3600" b="0" i="0" u="none" strike="noStrike" cap="none" dirty="0">
              <a:solidFill>
                <a:srgbClr val="003C71"/>
              </a:solidFill>
              <a:latin typeface="Arial"/>
              <a:ea typeface="Arial"/>
              <a:cs typeface="Arial"/>
              <a:sym typeface="Arial"/>
            </a:endParaRPr>
          </a:p>
        </p:txBody>
      </p:sp>
      <p:sp>
        <p:nvSpPr>
          <p:cNvPr id="53" name="Shape 552"/>
          <p:cNvSpPr txBox="1"/>
          <p:nvPr/>
        </p:nvSpPr>
        <p:spPr>
          <a:xfrm>
            <a:off x="1236475" y="905050"/>
            <a:ext cx="7342499" cy="8564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0" name="Picture 8" descr="https://media.licdn.com/media/p/1/000/225/076/21c1f00.png"/>
          <p:cNvPicPr>
            <a:picLocks noChangeAspect="1" noChangeArrowheads="1"/>
          </p:cNvPicPr>
          <p:nvPr/>
        </p:nvPicPr>
        <p:blipFill>
          <a:blip r:embed="rId3" cstate="print"/>
          <a:srcRect/>
          <a:stretch>
            <a:fillRect/>
          </a:stretch>
        </p:blipFill>
        <p:spPr bwMode="auto">
          <a:xfrm>
            <a:off x="7253130" y="2109262"/>
            <a:ext cx="1440160" cy="490457"/>
          </a:xfrm>
          <a:prstGeom prst="rect">
            <a:avLst/>
          </a:prstGeom>
          <a:noFill/>
        </p:spPr>
      </p:pic>
      <p:pic>
        <p:nvPicPr>
          <p:cNvPr id="62" name="Picture 2" descr="https://pbs.twimg.com/profile_images/737757905177300992/NwwT3aUT.jpg"/>
          <p:cNvPicPr>
            <a:picLocks noChangeAspect="1" noChangeArrowheads="1"/>
          </p:cNvPicPr>
          <p:nvPr/>
        </p:nvPicPr>
        <p:blipFill>
          <a:blip r:embed="rId4" cstate="print"/>
          <a:srcRect/>
          <a:stretch>
            <a:fillRect/>
          </a:stretch>
        </p:blipFill>
        <p:spPr bwMode="auto">
          <a:xfrm>
            <a:off x="5553304" y="3893849"/>
            <a:ext cx="1008112" cy="1008112"/>
          </a:xfrm>
          <a:prstGeom prst="rect">
            <a:avLst/>
          </a:prstGeom>
          <a:noFill/>
        </p:spPr>
      </p:pic>
      <p:cxnSp>
        <p:nvCxnSpPr>
          <p:cNvPr id="19" name="Straight Arrow Connector 18"/>
          <p:cNvCxnSpPr/>
          <p:nvPr/>
        </p:nvCxnSpPr>
        <p:spPr>
          <a:xfrm>
            <a:off x="5872982" y="3281092"/>
            <a:ext cx="0" cy="591331"/>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099582" y="2678683"/>
            <a:ext cx="946672" cy="275259"/>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45"/>
          <p:cNvGrpSpPr/>
          <p:nvPr/>
        </p:nvGrpSpPr>
        <p:grpSpPr>
          <a:xfrm>
            <a:off x="3670494" y="1962654"/>
            <a:ext cx="731519" cy="779945"/>
            <a:chOff x="3347863" y="2417611"/>
            <a:chExt cx="904015" cy="939381"/>
          </a:xfrm>
        </p:grpSpPr>
        <p:sp>
          <p:nvSpPr>
            <p:cNvPr id="15"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16" name="Group 47"/>
            <p:cNvGrpSpPr/>
            <p:nvPr/>
          </p:nvGrpSpPr>
          <p:grpSpPr>
            <a:xfrm>
              <a:off x="3463006" y="2574192"/>
              <a:ext cx="605286" cy="625127"/>
              <a:chOff x="3507548" y="993559"/>
              <a:chExt cx="548295" cy="566272"/>
            </a:xfrm>
            <a:solidFill>
              <a:schemeClr val="bg1"/>
            </a:solidFill>
          </p:grpSpPr>
          <p:sp>
            <p:nvSpPr>
              <p:cNvPr id="17"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18"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0"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1"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22" name="Straight Arrow Connector 21"/>
          <p:cNvCxnSpPr/>
          <p:nvPr/>
        </p:nvCxnSpPr>
        <p:spPr>
          <a:xfrm flipH="1" flipV="1">
            <a:off x="4528310" y="2608766"/>
            <a:ext cx="1118072" cy="366602"/>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08582" y="2335903"/>
            <a:ext cx="2537672" cy="15286"/>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Flowchart: Summing Junction 3"/>
          <p:cNvSpPr/>
          <p:nvPr/>
        </p:nvSpPr>
        <p:spPr>
          <a:xfrm>
            <a:off x="5688604" y="2812673"/>
            <a:ext cx="368756" cy="362137"/>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5"/>
          <p:cNvGrpSpPr/>
          <p:nvPr/>
        </p:nvGrpSpPr>
        <p:grpSpPr>
          <a:xfrm>
            <a:off x="3670493" y="3861436"/>
            <a:ext cx="731519" cy="779945"/>
            <a:chOff x="3347863" y="2417611"/>
            <a:chExt cx="904015" cy="939381"/>
          </a:xfrm>
        </p:grpSpPr>
        <p:sp>
          <p:nvSpPr>
            <p:cNvPr id="25" name="角丸四角形 21"/>
            <p:cNvSpPr/>
            <p:nvPr/>
          </p:nvSpPr>
          <p:spPr bwMode="auto">
            <a:xfrm>
              <a:off x="3347863" y="2417611"/>
              <a:ext cx="904015" cy="939381"/>
            </a:xfrm>
            <a:prstGeom prst="foldedCorner">
              <a:avLst>
                <a:gd name="adj" fmla="val 20194"/>
              </a:avLst>
            </a:prstGeom>
            <a:solidFill>
              <a:srgbClr val="4A7B7C"/>
            </a:solidFill>
            <a:ln w="25400" cap="flat" cmpd="sng" algn="ctr">
              <a:noFill/>
              <a:prstDash val="solid"/>
              <a:round/>
              <a:headEnd type="none" w="med" len="med"/>
              <a:tailEnd type="none" w="med" len="med"/>
            </a:ln>
            <a:effectLst/>
            <a:extLst/>
          </p:spPr>
          <p:txBody>
            <a:bodyPr vert="horz" wrap="none" lIns="612000" tIns="216000" rIns="0" bIns="36000" numCol="1" rtlCol="0" anchor="ctr" anchorCtr="0" compatLnSpc="1">
              <a:prstTxWarp prst="textNoShape">
                <a:avLst/>
              </a:prstTxWarp>
              <a:noAutofit/>
            </a:bodyPr>
            <a:lstStyle/>
            <a:p>
              <a:pPr lvl="0" algn="ctr" fontAlgn="ctr">
                <a:defRPr/>
              </a:pPr>
              <a:endParaRPr lang="en-US" altLang="ja-JP" sz="2800" dirty="0">
                <a:solidFill>
                  <a:schemeClr val="bg1"/>
                </a:solidFill>
                <a:latin typeface="Arial" pitchFamily="34" charset="0"/>
                <a:ea typeface="HG明朝E" panose="02020909000000000000" pitchFamily="17" charset="-128"/>
                <a:cs typeface="Arial" pitchFamily="34" charset="0"/>
              </a:endParaRPr>
            </a:p>
          </p:txBody>
        </p:sp>
        <p:grpSp>
          <p:nvGrpSpPr>
            <p:cNvPr id="26" name="Group 47"/>
            <p:cNvGrpSpPr/>
            <p:nvPr/>
          </p:nvGrpSpPr>
          <p:grpSpPr>
            <a:xfrm>
              <a:off x="3463006" y="2574192"/>
              <a:ext cx="605286" cy="625127"/>
              <a:chOff x="3507548" y="993559"/>
              <a:chExt cx="548295" cy="566272"/>
            </a:xfrm>
            <a:solidFill>
              <a:schemeClr val="bg1"/>
            </a:solidFill>
          </p:grpSpPr>
          <p:sp>
            <p:nvSpPr>
              <p:cNvPr id="27" name="Isosceles Triangle 48"/>
              <p:cNvSpPr/>
              <p:nvPr/>
            </p:nvSpPr>
            <p:spPr>
              <a:xfrm rot="1800000">
                <a:off x="3649873" y="1052736"/>
                <a:ext cx="405970" cy="349975"/>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8" name="Oval 49"/>
              <p:cNvSpPr/>
              <p:nvPr/>
            </p:nvSpPr>
            <p:spPr>
              <a:xfrm rot="19800000">
                <a:off x="3859996" y="993559"/>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29" name="Oval 50"/>
              <p:cNvSpPr/>
              <p:nvPr/>
            </p:nvSpPr>
            <p:spPr>
              <a:xfrm rot="19800000">
                <a:off x="3507548" y="119656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sp>
            <p:nvSpPr>
              <p:cNvPr id="30" name="Oval 51"/>
              <p:cNvSpPr/>
              <p:nvPr/>
            </p:nvSpPr>
            <p:spPr>
              <a:xfrm rot="1800000">
                <a:off x="3859996" y="1398686"/>
                <a:ext cx="161145" cy="161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400"/>
              </a:p>
            </p:txBody>
          </p:sp>
        </p:grpSp>
      </p:grpSp>
      <p:cxnSp>
        <p:nvCxnSpPr>
          <p:cNvPr id="31" name="Straight Arrow Connector 30"/>
          <p:cNvCxnSpPr/>
          <p:nvPr/>
        </p:nvCxnSpPr>
        <p:spPr>
          <a:xfrm>
            <a:off x="4528310" y="4269147"/>
            <a:ext cx="1049884" cy="3515"/>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586032" y="3150303"/>
            <a:ext cx="1060351" cy="909319"/>
          </a:xfrm>
          <a:prstGeom prst="straightConnector1">
            <a:avLst/>
          </a:prstGeom>
          <a:ln w="63500">
            <a:solidFill>
              <a:srgbClr val="41AAAA"/>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25</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426720" y="755905"/>
            <a:ext cx="11765280" cy="4958526"/>
          </a:xfrm>
        </p:spPr>
        <p:txBody>
          <a:bodyPr/>
          <a:lstStyle/>
          <a:p>
            <a:pPr marL="342900" indent="-342900">
              <a:buFont typeface="Arial" panose="020B0604020202020204" pitchFamily="34" charset="0"/>
              <a:buChar char="•"/>
            </a:pPr>
            <a:r>
              <a:rPr lang="en-US" dirty="0" smtClean="0"/>
              <a:t>One by One</a:t>
            </a:r>
          </a:p>
          <a:p>
            <a:pPr marL="787400" lvl="1" indent="-342900">
              <a:buFont typeface="Arial" panose="020B0604020202020204" pitchFamily="34" charset="0"/>
              <a:buChar char="•"/>
            </a:pPr>
            <a:r>
              <a:rPr lang="en-US" dirty="0" smtClean="0"/>
              <a:t>Needs (roughly) N</a:t>
            </a:r>
            <a:r>
              <a:rPr lang="en-US" baseline="30000" dirty="0" smtClean="0"/>
              <a:t>2</a:t>
            </a:r>
            <a:r>
              <a:rPr lang="en-US" dirty="0" smtClean="0"/>
              <a:t> bridges, and so N</a:t>
            </a:r>
            <a:r>
              <a:rPr lang="en-US" baseline="30000" dirty="0" smtClean="0"/>
              <a:t>2</a:t>
            </a:r>
            <a:r>
              <a:rPr lang="en-US" dirty="0" smtClean="0"/>
              <a:t> effort for N standards</a:t>
            </a:r>
          </a:p>
          <a:p>
            <a:pPr marL="1244599" lvl="2" indent="-342900">
              <a:buFont typeface="Arial" panose="020B0604020202020204" pitchFamily="34" charset="0"/>
              <a:buChar char="•"/>
            </a:pPr>
            <a:r>
              <a:rPr lang="en-US" dirty="0" smtClean="0"/>
              <a:t>Still feasible if small N and if can outsource work, or streamline it somehow</a:t>
            </a:r>
          </a:p>
          <a:p>
            <a:pPr marL="342900" indent="-342900">
              <a:buFont typeface="Arial" panose="020B0604020202020204" pitchFamily="34" charset="0"/>
              <a:buChar char="•"/>
            </a:pPr>
            <a:r>
              <a:rPr lang="en-US" dirty="0" smtClean="0"/>
              <a:t>Using Common Intermediate</a:t>
            </a:r>
          </a:p>
          <a:p>
            <a:pPr marL="787400" lvl="1" indent="-342900">
              <a:buFont typeface="Arial" panose="020B0604020202020204" pitchFamily="34" charset="0"/>
              <a:buChar char="•"/>
            </a:pPr>
            <a:r>
              <a:rPr lang="en-US" dirty="0" smtClean="0"/>
              <a:t>Equivalent to getting everyone to agree to one standard in the first place</a:t>
            </a:r>
          </a:p>
          <a:p>
            <a:pPr marL="1244599" lvl="2" indent="-342900">
              <a:buFont typeface="Arial" panose="020B0604020202020204" pitchFamily="34" charset="0"/>
              <a:buChar char="•"/>
            </a:pPr>
            <a:r>
              <a:rPr lang="en-US" dirty="0" smtClean="0"/>
              <a:t>May not even be feasible in theory</a:t>
            </a:r>
          </a:p>
          <a:p>
            <a:pPr marL="1244599" lvl="2" indent="-342900">
              <a:buFont typeface="Arial" panose="020B0604020202020204" pitchFamily="34" charset="0"/>
              <a:buChar char="•"/>
            </a:pPr>
            <a:r>
              <a:rPr lang="en-US" dirty="0"/>
              <a:t>L</a:t>
            </a:r>
            <a:r>
              <a:rPr lang="en-US" dirty="0" smtClean="0"/>
              <a:t>egacy devices, incompatible regulatory environments, NIH, etc.</a:t>
            </a:r>
          </a:p>
          <a:p>
            <a:pPr marL="342900" indent="-342900">
              <a:buFont typeface="Arial" panose="020B0604020202020204" pitchFamily="34" charset="0"/>
              <a:buChar char="•"/>
            </a:pPr>
            <a:r>
              <a:rPr lang="en-US" dirty="0" smtClean="0"/>
              <a:t>Automation</a:t>
            </a:r>
          </a:p>
          <a:p>
            <a:pPr marL="787400" lvl="1" indent="-342900">
              <a:buFont typeface="Arial" panose="020B0604020202020204" pitchFamily="34" charset="0"/>
              <a:buChar char="•"/>
            </a:pPr>
            <a:r>
              <a:rPr lang="en-US" dirty="0" smtClean="0"/>
              <a:t>Needs extra information about each interface: “metadata”</a:t>
            </a:r>
          </a:p>
          <a:p>
            <a:pPr marL="1244599" lvl="2" indent="-342900">
              <a:buFont typeface="Arial" panose="020B0604020202020204" pitchFamily="34" charset="0"/>
              <a:buChar char="•"/>
            </a:pPr>
            <a:r>
              <a:rPr lang="en-US" i="1" dirty="0" smtClean="0"/>
              <a:t>This is the approach the </a:t>
            </a:r>
            <a:r>
              <a:rPr lang="en-US" i="1" dirty="0" err="1" smtClean="0"/>
              <a:t>WoT</a:t>
            </a:r>
            <a:r>
              <a:rPr lang="en-US" i="1" dirty="0" smtClean="0"/>
              <a:t> effort is trying to facilitate</a:t>
            </a:r>
          </a:p>
          <a:p>
            <a:pPr lvl="1" indent="0">
              <a:buNone/>
            </a:pPr>
            <a:endParaRPr lang="en-US" i="1" dirty="0"/>
          </a:p>
        </p:txBody>
      </p:sp>
      <p:sp>
        <p:nvSpPr>
          <p:cNvPr id="4" name="Title 3"/>
          <p:cNvSpPr>
            <a:spLocks noGrp="1"/>
          </p:cNvSpPr>
          <p:nvPr>
            <p:ph type="title"/>
          </p:nvPr>
        </p:nvSpPr>
        <p:spPr>
          <a:xfrm>
            <a:off x="597408" y="85821"/>
            <a:ext cx="10475774" cy="853440"/>
          </a:xfrm>
        </p:spPr>
        <p:txBody>
          <a:bodyPr/>
          <a:lstStyle/>
          <a:p>
            <a:r>
              <a:rPr lang="en-US" dirty="0" smtClean="0"/>
              <a:t>How to Build Bridges?</a:t>
            </a:r>
            <a:endParaRPr lang="en-US" dirty="0"/>
          </a:p>
        </p:txBody>
      </p:sp>
    </p:spTree>
    <p:extLst>
      <p:ext uri="{BB962C8B-B14F-4D97-AF65-F5344CB8AC3E}">
        <p14:creationId xmlns:p14="http://schemas.microsoft.com/office/powerpoint/2010/main" val="1913178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26</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102500" y="737755"/>
            <a:ext cx="11736351" cy="5171747"/>
          </a:xfrm>
        </p:spPr>
        <p:txBody>
          <a:bodyPr/>
          <a:lstStyle/>
          <a:p>
            <a:r>
              <a:rPr lang="en-US" b="1" i="1" dirty="0" smtClean="0">
                <a:solidFill>
                  <a:srgbClr val="FF0000"/>
                </a:solidFill>
              </a:rPr>
              <a:t>These are NOT recommended</a:t>
            </a:r>
          </a:p>
          <a:p>
            <a:pPr marL="457200" indent="-457200">
              <a:buFont typeface="+mj-lt"/>
              <a:buAutoNum type="arabicPeriod"/>
            </a:pPr>
            <a:r>
              <a:rPr lang="en-US" sz="2000" dirty="0" smtClean="0"/>
              <a:t>Let the market sort it out [Null, do-nothing option] (Google vs. Apple vs….)</a:t>
            </a:r>
          </a:p>
          <a:p>
            <a:pPr lvl="1"/>
            <a:r>
              <a:rPr lang="en-US" sz="2000" dirty="0" smtClean="0"/>
              <a:t>“Vertical” walled gardens will inhibit interoperability</a:t>
            </a:r>
          </a:p>
          <a:p>
            <a:pPr lvl="1"/>
            <a:r>
              <a:rPr lang="en-US" sz="2000" dirty="0" smtClean="0"/>
              <a:t>Poor security across domains, slow growth</a:t>
            </a:r>
          </a:p>
          <a:p>
            <a:pPr marL="457200" indent="-457200">
              <a:buFont typeface="+mj-lt"/>
              <a:buAutoNum type="arabicPeriod"/>
            </a:pPr>
            <a:r>
              <a:rPr lang="en-US" sz="2000" dirty="0" smtClean="0"/>
              <a:t>Crowd-sourcing (Microsoft’s strategy for OCF bridging)</a:t>
            </a:r>
          </a:p>
          <a:p>
            <a:pPr lvl="1"/>
            <a:r>
              <a:rPr lang="en-US" sz="2000" dirty="0" smtClean="0"/>
              <a:t>Still O(N</a:t>
            </a:r>
            <a:r>
              <a:rPr lang="en-US" sz="2000" baseline="30000" dirty="0" smtClean="0"/>
              <a:t>2</a:t>
            </a:r>
            <a:r>
              <a:rPr lang="en-US" sz="2000" dirty="0" smtClean="0"/>
              <a:t>) work</a:t>
            </a:r>
          </a:p>
          <a:p>
            <a:pPr lvl="1"/>
            <a:r>
              <a:rPr lang="en-US" sz="2000" dirty="0" smtClean="0"/>
              <a:t>“Many point solutions” limits ability to compose new services from existing ones</a:t>
            </a:r>
          </a:p>
          <a:p>
            <a:pPr lvl="1"/>
            <a:r>
              <a:rPr lang="en-US" sz="2000" dirty="0" smtClean="0"/>
              <a:t>Poor security across bridges, slow growth</a:t>
            </a:r>
          </a:p>
          <a:p>
            <a:pPr marL="457200" indent="-457200">
              <a:buFont typeface="+mj-lt"/>
              <a:buAutoNum type="arabicPeriod"/>
            </a:pPr>
            <a:r>
              <a:rPr lang="en-US" sz="2000" dirty="0" smtClean="0"/>
              <a:t>Build it and they will come</a:t>
            </a:r>
          </a:p>
          <a:p>
            <a:pPr lvl="1"/>
            <a:r>
              <a:rPr lang="en-US" sz="2000" dirty="0" smtClean="0"/>
              <a:t>Intel does not have enough market influence on its own, NIH</a:t>
            </a:r>
          </a:p>
          <a:p>
            <a:pPr lvl="1"/>
            <a:r>
              <a:rPr lang="en-US" sz="2000" dirty="0" smtClean="0"/>
              <a:t>CPU performance and hardware features alone are insufficient</a:t>
            </a:r>
            <a:endParaRPr lang="en-US" dirty="0" smtClean="0"/>
          </a:p>
        </p:txBody>
      </p:sp>
      <p:sp>
        <p:nvSpPr>
          <p:cNvPr id="4" name="Title 3"/>
          <p:cNvSpPr>
            <a:spLocks noGrp="1"/>
          </p:cNvSpPr>
          <p:nvPr>
            <p:ph type="title"/>
          </p:nvPr>
        </p:nvSpPr>
        <p:spPr/>
        <p:txBody>
          <a:bodyPr/>
          <a:lstStyle/>
          <a:p>
            <a:r>
              <a:rPr lang="en-US" dirty="0" smtClean="0"/>
              <a:t>Anti-Recommendations</a:t>
            </a:r>
            <a:endParaRPr lang="en-US" dirty="0"/>
          </a:p>
        </p:txBody>
      </p:sp>
    </p:spTree>
    <p:extLst>
      <p:ext uri="{BB962C8B-B14F-4D97-AF65-F5344CB8AC3E}">
        <p14:creationId xmlns:p14="http://schemas.microsoft.com/office/powerpoint/2010/main" val="669580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3" y="189630"/>
            <a:ext cx="10972799" cy="678856"/>
          </a:xfrm>
        </p:spPr>
        <p:txBody>
          <a:bodyPr/>
          <a:lstStyle/>
          <a:p>
            <a:r>
              <a:rPr lang="en-GB" dirty="0" smtClean="0"/>
              <a:t>          Web of Things: Interest Group Members</a:t>
            </a:r>
            <a:endParaRPr lang="en-GB" dirty="0"/>
          </a:p>
        </p:txBody>
      </p:sp>
      <p:sp>
        <p:nvSpPr>
          <p:cNvPr id="5" name="Rectangle 4"/>
          <p:cNvSpPr/>
          <p:nvPr/>
        </p:nvSpPr>
        <p:spPr>
          <a:xfrm>
            <a:off x="261689" y="1435621"/>
            <a:ext cx="11682013" cy="4232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58895" y="4124510"/>
            <a:ext cx="1208045" cy="80536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4224" y="4223559"/>
            <a:ext cx="820448" cy="8204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34421" y="3786763"/>
            <a:ext cx="1843017" cy="147441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2343" y="4773123"/>
            <a:ext cx="1455907" cy="51829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674988" y="3512703"/>
            <a:ext cx="1268932" cy="897467"/>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9479" y="3986692"/>
            <a:ext cx="1099400" cy="114437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68412" y="4583900"/>
            <a:ext cx="841699" cy="841699"/>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88371" y="3194141"/>
            <a:ext cx="625064" cy="625064"/>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946565" y="3891784"/>
            <a:ext cx="2130641" cy="359547"/>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5430" y="2088770"/>
            <a:ext cx="1631816" cy="245241"/>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82615" y="2583847"/>
            <a:ext cx="528499" cy="701924"/>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740533" y="1523596"/>
            <a:ext cx="987207" cy="345523"/>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910292" y="1505816"/>
            <a:ext cx="1311424" cy="554181"/>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85824" y="1435408"/>
            <a:ext cx="1537567" cy="426901"/>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6875" y="2436242"/>
            <a:ext cx="1186248" cy="673149"/>
          </a:xfrm>
          <a:prstGeom prst="rect">
            <a:avLst/>
          </a:prstGeom>
        </p:spPr>
      </p:pic>
      <p:pic>
        <p:nvPicPr>
          <p:cNvPr id="21" name="Picture 20"/>
          <p:cNvPicPr>
            <a:picLocks noChangeAspect="1"/>
          </p:cNvPicPr>
          <p:nvPr/>
        </p:nvPicPr>
        <p:blipFill>
          <a:blip r:embed="rId17"/>
          <a:stretch>
            <a:fillRect/>
          </a:stretch>
        </p:blipFill>
        <p:spPr>
          <a:xfrm>
            <a:off x="1912757" y="1562495"/>
            <a:ext cx="924645" cy="456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897707" y="1577767"/>
            <a:ext cx="876936" cy="791175"/>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666391" y="3392404"/>
            <a:ext cx="694267" cy="672473"/>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951443" y="1447491"/>
            <a:ext cx="1341217" cy="524208"/>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260310" y="1905723"/>
            <a:ext cx="532960" cy="817419"/>
          </a:xfrm>
          <a:prstGeom prst="rect">
            <a:avLst/>
          </a:prstGeom>
        </p:spPr>
      </p:pic>
      <p:pic>
        <p:nvPicPr>
          <p:cNvPr id="27" name="Picture 26"/>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053647" y="1897949"/>
            <a:ext cx="1040241" cy="65015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760182" y="5201739"/>
            <a:ext cx="1265077" cy="258516"/>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310380" y="1927524"/>
            <a:ext cx="1548196" cy="1060361"/>
          </a:xfrm>
          <a:prstGeom prst="rect">
            <a:avLst/>
          </a:prstGeom>
        </p:spPr>
      </p:pic>
      <p:pic>
        <p:nvPicPr>
          <p:cNvPr id="30" name="Picture 29"/>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0031274" y="2422090"/>
            <a:ext cx="992788" cy="584641"/>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734797" y="2442590"/>
            <a:ext cx="1103172" cy="270172"/>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0995027" y="2979803"/>
            <a:ext cx="823875" cy="606372"/>
          </a:xfrm>
          <a:prstGeom prst="rect">
            <a:avLst/>
          </a:prstGeom>
        </p:spPr>
      </p:pic>
      <p:pic>
        <p:nvPicPr>
          <p:cNvPr id="33" name="Picture 32"/>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829982" y="2774193"/>
            <a:ext cx="882283" cy="491521"/>
          </a:xfrm>
          <a:prstGeom prst="rect">
            <a:avLst/>
          </a:prstGeom>
        </p:spPr>
      </p:pic>
      <p:pic>
        <p:nvPicPr>
          <p:cNvPr id="34" name="Picture 33"/>
          <p:cNvPicPr>
            <a:picLocks noChangeAspect="1"/>
          </p:cNvPicPr>
          <p:nvPr/>
        </p:nvPicPr>
        <p:blipFill>
          <a:blip r:embed="rId29"/>
          <a:stretch>
            <a:fillRect/>
          </a:stretch>
        </p:blipFill>
        <p:spPr>
          <a:xfrm>
            <a:off x="298484" y="3165665"/>
            <a:ext cx="1006448" cy="412644"/>
          </a:xfrm>
          <a:prstGeom prst="rect">
            <a:avLst/>
          </a:prstGeom>
        </p:spPr>
      </p:pic>
      <p:pic>
        <p:nvPicPr>
          <p:cNvPr id="35" name="Picture 34"/>
          <p:cNvPicPr>
            <a:picLocks noChangeAspect="1"/>
          </p:cNvPicPr>
          <p:nvPr/>
        </p:nvPicPr>
        <p:blipFill>
          <a:blip r:embed="rId30"/>
          <a:stretch>
            <a:fillRect/>
          </a:stretch>
        </p:blipFill>
        <p:spPr>
          <a:xfrm>
            <a:off x="2673094" y="2865705"/>
            <a:ext cx="1691391" cy="522175"/>
          </a:xfrm>
          <a:prstGeom prst="rect">
            <a:avLst/>
          </a:prstGeom>
        </p:spPr>
      </p:pic>
      <p:pic>
        <p:nvPicPr>
          <p:cNvPr id="36" name="Picture 35"/>
          <p:cNvPicPr>
            <a:picLocks noChangeAspect="1"/>
          </p:cNvPicPr>
          <p:nvPr/>
        </p:nvPicPr>
        <p:blipFill>
          <a:blip r:embed="rId31"/>
          <a:stretch>
            <a:fillRect/>
          </a:stretch>
        </p:blipFill>
        <p:spPr>
          <a:xfrm>
            <a:off x="9965524" y="3151404"/>
            <a:ext cx="1055160" cy="329321"/>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192507" y="3598743"/>
            <a:ext cx="1031424" cy="376040"/>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9519043" y="3473862"/>
            <a:ext cx="1174448" cy="880836"/>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403892" y="3473862"/>
            <a:ext cx="953097" cy="28159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0" y="4419870"/>
            <a:ext cx="1200443" cy="900332"/>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61688" y="3681628"/>
            <a:ext cx="903643" cy="645459"/>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7171301" y="1511195"/>
            <a:ext cx="1920023" cy="272868"/>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231824" y="2219101"/>
            <a:ext cx="961556" cy="961556"/>
          </a:xfrm>
          <a:prstGeom prst="rect">
            <a:avLst/>
          </a:prstGeom>
        </p:spPr>
      </p:pic>
      <p:pic>
        <p:nvPicPr>
          <p:cNvPr id="44" name="Picture 43"/>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7040528" y="1875011"/>
            <a:ext cx="1331801" cy="405915"/>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468413" y="3217687"/>
            <a:ext cx="1035164" cy="628000"/>
          </a:xfrm>
          <a:prstGeom prst="rect">
            <a:avLst/>
          </a:prstGeom>
        </p:spPr>
      </p:pic>
      <p:pic>
        <p:nvPicPr>
          <p:cNvPr id="46" name="Picture 45"/>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10514340" y="4169096"/>
            <a:ext cx="1396920" cy="1049297"/>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10017767" y="5005179"/>
            <a:ext cx="1784195" cy="432000"/>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1131534" y="5121481"/>
            <a:ext cx="912320" cy="644969"/>
          </a:xfrm>
          <a:prstGeom prst="rect">
            <a:avLst/>
          </a:prstGeom>
        </p:spPr>
      </p:pic>
      <p:pic>
        <p:nvPicPr>
          <p:cNvPr id="50" name="Picture 49"/>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1975833" y="3802499"/>
            <a:ext cx="1850623" cy="1040975"/>
          </a:xfrm>
          <a:prstGeom prst="rect">
            <a:avLst/>
          </a:prstGeom>
        </p:spPr>
      </p:pic>
      <p:pic>
        <p:nvPicPr>
          <p:cNvPr id="51" name="Picture 50"/>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1125024" y="4380629"/>
            <a:ext cx="935665" cy="613804"/>
          </a:xfrm>
          <a:prstGeom prst="rect">
            <a:avLst/>
          </a:prstGeom>
        </p:spPr>
      </p:pic>
      <p:pic>
        <p:nvPicPr>
          <p:cNvPr id="52" name="Picture 51"/>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2156448" y="5149284"/>
            <a:ext cx="689692" cy="481973"/>
          </a:xfrm>
          <a:prstGeom prst="rect">
            <a:avLst/>
          </a:prstGeom>
        </p:spPr>
      </p:pic>
      <p:pic>
        <p:nvPicPr>
          <p:cNvPr id="53" name="Picture 52"/>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7448189" y="2577451"/>
            <a:ext cx="604236" cy="604236"/>
          </a:xfrm>
          <a:prstGeom prst="rect">
            <a:avLst/>
          </a:prstGeom>
        </p:spPr>
      </p:pic>
      <p:pic>
        <p:nvPicPr>
          <p:cNvPr id="54" name="Picture 53"/>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4338725" y="2678498"/>
            <a:ext cx="1614748" cy="502159"/>
          </a:xfrm>
          <a:prstGeom prst="rect">
            <a:avLst/>
          </a:prstGeom>
        </p:spPr>
      </p:pic>
      <p:pic>
        <p:nvPicPr>
          <p:cNvPr id="55" name="Picture 54"/>
          <p:cNvPicPr>
            <a:picLocks noChangeAspect="1"/>
          </p:cNvPicPr>
          <p:nvPr/>
        </p:nvPicPr>
        <p:blipFill>
          <a:blip r:embed="rId49"/>
          <a:stretch>
            <a:fillRect/>
          </a:stretch>
        </p:blipFill>
        <p:spPr>
          <a:xfrm>
            <a:off x="8418842" y="4541680"/>
            <a:ext cx="1524253" cy="907293"/>
          </a:xfrm>
          <a:prstGeom prst="rect">
            <a:avLst/>
          </a:prstGeom>
        </p:spPr>
      </p:pic>
      <p:pic>
        <p:nvPicPr>
          <p:cNvPr id="56" name="Picture 55"/>
          <p:cNvPicPr>
            <a:picLocks noChangeAspect="1"/>
          </p:cNvPicPr>
          <p:nvPr/>
        </p:nvPicPr>
        <p:blipFill>
          <a:blip r:embed="rId50"/>
          <a:stretch>
            <a:fillRect/>
          </a:stretch>
        </p:blipFill>
        <p:spPr>
          <a:xfrm>
            <a:off x="4778832" y="5318499"/>
            <a:ext cx="1449404" cy="311495"/>
          </a:xfrm>
          <a:prstGeom prst="rect">
            <a:avLst/>
          </a:prstGeom>
        </p:spPr>
      </p:pic>
      <p:pic>
        <p:nvPicPr>
          <p:cNvPr id="57" name="Picture 56"/>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6404957" y="5134521"/>
            <a:ext cx="1339743" cy="546537"/>
          </a:xfrm>
          <a:prstGeom prst="rect">
            <a:avLst/>
          </a:prstGeom>
        </p:spPr>
      </p:pic>
      <p:pic>
        <p:nvPicPr>
          <p:cNvPr id="58" name="Picture 57"/>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3741458" y="4735319"/>
            <a:ext cx="808292" cy="269431"/>
          </a:xfrm>
          <a:prstGeom prst="rect">
            <a:avLst/>
          </a:prstGeom>
        </p:spPr>
      </p:pic>
      <p:pic>
        <p:nvPicPr>
          <p:cNvPr id="59" name="Picture 58"/>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2259262" y="4421975"/>
            <a:ext cx="1260588" cy="639632"/>
          </a:xfrm>
          <a:prstGeom prst="rect">
            <a:avLst/>
          </a:prstGeom>
        </p:spPr>
      </p:pic>
      <p:pic>
        <p:nvPicPr>
          <p:cNvPr id="60" name="Picture 59"/>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3367569" y="3367473"/>
            <a:ext cx="1338695" cy="631864"/>
          </a:xfrm>
          <a:prstGeom prst="rect">
            <a:avLst/>
          </a:prstGeom>
        </p:spPr>
      </p:pic>
      <p:pic>
        <p:nvPicPr>
          <p:cNvPr id="61" name="Picture 60"/>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8324249" y="3679861"/>
            <a:ext cx="884071" cy="884071"/>
          </a:xfrm>
          <a:prstGeom prst="rect">
            <a:avLst/>
          </a:prstGeom>
        </p:spPr>
      </p:pic>
      <p:pic>
        <p:nvPicPr>
          <p:cNvPr id="62" name="Picture 61"/>
          <p:cNvPicPr>
            <a:picLocks noChangeAspect="1"/>
          </p:cNvPicPr>
          <p:nvPr/>
        </p:nvPicPr>
        <p:blipFill>
          <a:blip r:embed="rId56">
            <a:extLst>
              <a:ext uri="{28A0092B-C50C-407E-A947-70E740481C1C}">
                <a14:useLocalDpi xmlns:a14="http://schemas.microsoft.com/office/drawing/2010/main"/>
              </a:ext>
            </a:extLst>
          </a:blip>
          <a:stretch>
            <a:fillRect/>
          </a:stretch>
        </p:blipFill>
        <p:spPr>
          <a:xfrm>
            <a:off x="3010291" y="5408152"/>
            <a:ext cx="1578461" cy="228877"/>
          </a:xfrm>
          <a:prstGeom prst="rect">
            <a:avLst/>
          </a:prstGeom>
        </p:spPr>
      </p:pic>
      <p:pic>
        <p:nvPicPr>
          <p:cNvPr id="63" name="Picture 62"/>
          <p:cNvPicPr>
            <a:picLocks noChangeAspect="1"/>
          </p:cNvPicPr>
          <p:nvPr/>
        </p:nvPicPr>
        <p:blipFill>
          <a:blip r:embed="rId57">
            <a:extLst>
              <a:ext uri="{28A0092B-C50C-407E-A947-70E740481C1C}">
                <a14:useLocalDpi xmlns:a14="http://schemas.microsoft.com/office/drawing/2010/main"/>
              </a:ext>
            </a:extLst>
          </a:blip>
          <a:stretch>
            <a:fillRect/>
          </a:stretch>
        </p:blipFill>
        <p:spPr>
          <a:xfrm>
            <a:off x="3879178" y="4027091"/>
            <a:ext cx="901128" cy="469712"/>
          </a:xfrm>
          <a:prstGeom prst="rect">
            <a:avLst/>
          </a:prstGeom>
        </p:spPr>
      </p:pic>
      <p:pic>
        <p:nvPicPr>
          <p:cNvPr id="64" name="Picture 63"/>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9030628" y="5213609"/>
            <a:ext cx="934897" cy="467449"/>
          </a:xfrm>
          <a:prstGeom prst="rect">
            <a:avLst/>
          </a:prstGeom>
        </p:spPr>
      </p:pic>
      <p:pic>
        <p:nvPicPr>
          <p:cNvPr id="65" name="Picture 64"/>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8670347" y="2925426"/>
            <a:ext cx="1309208" cy="981905"/>
          </a:xfrm>
          <a:prstGeom prst="rect">
            <a:avLst/>
          </a:prstGeom>
        </p:spPr>
      </p:pic>
      <p:pic>
        <p:nvPicPr>
          <p:cNvPr id="66" name="Picture 65"/>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8880862" y="1832707"/>
            <a:ext cx="763171" cy="374004"/>
          </a:xfrm>
          <a:prstGeom prst="rect">
            <a:avLst/>
          </a:prstGeom>
        </p:spPr>
      </p:pic>
      <p:sp>
        <p:nvSpPr>
          <p:cNvPr id="4" name="Slide Number Placeholder 3"/>
          <p:cNvSpPr>
            <a:spLocks noGrp="1"/>
          </p:cNvSpPr>
          <p:nvPr>
            <p:ph type="sldNum" sz="quarter" idx="12"/>
          </p:nvPr>
        </p:nvSpPr>
        <p:spPr>
          <a:xfrm>
            <a:off x="10911423" y="5663632"/>
            <a:ext cx="711200" cy="264771"/>
          </a:xfrm>
        </p:spPr>
        <p:txBody>
          <a:bodyPr/>
          <a:lstStyle/>
          <a:p>
            <a:fld id="{E76FF339-C289-BD4E-BE3A-0EFF8D97C3C0}" type="slidenum">
              <a:rPr lang="en-US" smtClean="0"/>
              <a:pPr/>
              <a:t>27</a:t>
            </a:fld>
            <a:endParaRPr lang="en-US" dirty="0"/>
          </a:p>
        </p:txBody>
      </p:sp>
      <p:pic>
        <p:nvPicPr>
          <p:cNvPr id="3" name="Picture 2"/>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2187708" y="2272381"/>
            <a:ext cx="1856788" cy="305071"/>
          </a:xfrm>
          <a:prstGeom prst="rect">
            <a:avLst/>
          </a:prstGeom>
        </p:spPr>
      </p:pic>
      <p:pic>
        <p:nvPicPr>
          <p:cNvPr id="67" name="图片 2"/>
          <p:cNvPicPr>
            <a:picLocks noChangeAspect="1"/>
          </p:cNvPicPr>
          <p:nvPr/>
        </p:nvPicPr>
        <p:blipFill>
          <a:blip r:embed="rId62"/>
          <a:stretch>
            <a:fillRect/>
          </a:stretch>
        </p:blipFill>
        <p:spPr>
          <a:xfrm>
            <a:off x="5669941" y="3215555"/>
            <a:ext cx="607708" cy="607708"/>
          </a:xfrm>
          <a:prstGeom prst="rect">
            <a:avLst/>
          </a:prstGeom>
        </p:spPr>
      </p:pic>
      <p:pic>
        <p:nvPicPr>
          <p:cNvPr id="68" name="Shape 513" descr="1000px-W3C®_Icon.svg.png"/>
          <p:cNvPicPr preferRelativeResize="0"/>
          <p:nvPr/>
        </p:nvPicPr>
        <p:blipFill rotWithShape="1">
          <a:blip r:embed="rId63">
            <a:alphaModFix/>
          </a:blip>
          <a:srcRect/>
          <a:stretch/>
        </p:blipFill>
        <p:spPr>
          <a:xfrm>
            <a:off x="357668" y="0"/>
            <a:ext cx="1634924" cy="1113398"/>
          </a:xfrm>
          <a:prstGeom prst="rect">
            <a:avLst/>
          </a:prstGeom>
          <a:noFill/>
          <a:ln>
            <a:noFill/>
          </a:ln>
        </p:spPr>
      </p:pic>
    </p:spTree>
    <p:extLst>
      <p:ext uri="{BB962C8B-B14F-4D97-AF65-F5344CB8AC3E}">
        <p14:creationId xmlns:p14="http://schemas.microsoft.com/office/powerpoint/2010/main" val="4126121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924" y="171450"/>
            <a:ext cx="9616358" cy="822861"/>
          </a:xfrm>
        </p:spPr>
        <p:txBody>
          <a:bodyPr anchor="ctr" anchorCtr="0"/>
          <a:lstStyle/>
          <a:p>
            <a:r>
              <a:rPr lang="en-US" sz="3200" dirty="0"/>
              <a:t>Web of </a:t>
            </a:r>
            <a:r>
              <a:rPr lang="en-US" sz="3200" dirty="0" smtClean="0"/>
              <a:t>Things: Current Reference Architecture</a:t>
            </a:r>
            <a:endParaRPr lang="en-US" sz="3200" dirty="0"/>
          </a:p>
        </p:txBody>
      </p:sp>
      <p:sp>
        <p:nvSpPr>
          <p:cNvPr id="3" name="Content Placeholder 2"/>
          <p:cNvSpPr>
            <a:spLocks noGrp="1"/>
          </p:cNvSpPr>
          <p:nvPr>
            <p:ph idx="1"/>
          </p:nvPr>
        </p:nvSpPr>
        <p:spPr>
          <a:xfrm>
            <a:off x="4967956" y="1377860"/>
            <a:ext cx="7039897" cy="4848892"/>
          </a:xfrm>
        </p:spPr>
        <p:txBody>
          <a:bodyPr>
            <a:normAutofit lnSpcReduction="10000"/>
          </a:bodyPr>
          <a:lstStyle/>
          <a:p>
            <a:r>
              <a:rPr lang="en-US" b="1" dirty="0" smtClean="0"/>
              <a:t>Things can simultaneously be both clients and servers</a:t>
            </a:r>
          </a:p>
          <a:p>
            <a:pPr lvl="1"/>
            <a:r>
              <a:rPr lang="en-US" dirty="0" smtClean="0"/>
              <a:t>“</a:t>
            </a:r>
            <a:r>
              <a:rPr lang="en-US" dirty="0" err="1" smtClean="0"/>
              <a:t>Servients</a:t>
            </a:r>
            <a:r>
              <a:rPr lang="en-US" dirty="0" smtClean="0"/>
              <a:t>”</a:t>
            </a:r>
          </a:p>
          <a:p>
            <a:pPr lvl="1"/>
            <a:r>
              <a:rPr lang="en-US" dirty="0" smtClean="0"/>
              <a:t>Use plugin “connectors” to specific protocols</a:t>
            </a:r>
          </a:p>
          <a:p>
            <a:pPr lvl="1"/>
            <a:r>
              <a:rPr lang="en-US" dirty="0" smtClean="0">
                <a:sym typeface="Wingdings" panose="05000000000000000000" pitchFamily="2" charset="2"/>
              </a:rPr>
              <a:t>Can be different protocols on different connectors</a:t>
            </a:r>
          </a:p>
          <a:p>
            <a:r>
              <a:rPr lang="en-US" b="1" dirty="0" smtClean="0">
                <a:sym typeface="Wingdings" panose="05000000000000000000" pitchFamily="2" charset="2"/>
              </a:rPr>
              <a:t>Proposed WG deliverables to include </a:t>
            </a:r>
          </a:p>
          <a:p>
            <a:pPr lvl="1"/>
            <a:r>
              <a:rPr lang="en-US" b="1" dirty="0" smtClean="0">
                <a:sym typeface="Wingdings" panose="05000000000000000000" pitchFamily="2" charset="2"/>
              </a:rPr>
              <a:t>Thing Description </a:t>
            </a:r>
            <a:r>
              <a:rPr lang="en-US" dirty="0" smtClean="0">
                <a:sym typeface="Wingdings" panose="05000000000000000000" pitchFamily="2" charset="2"/>
              </a:rPr>
              <a:t>(TD) metadata format</a:t>
            </a:r>
          </a:p>
          <a:p>
            <a:pPr lvl="1"/>
            <a:r>
              <a:rPr lang="en-US" dirty="0" smtClean="0">
                <a:sym typeface="Wingdings" panose="05000000000000000000" pitchFamily="2" charset="2"/>
              </a:rPr>
              <a:t>Language-independent “Scripting API”</a:t>
            </a:r>
          </a:p>
          <a:p>
            <a:pPr lvl="1"/>
            <a:r>
              <a:rPr lang="en-US" dirty="0" smtClean="0">
                <a:sym typeface="Wingdings" panose="05000000000000000000" pitchFamily="2" charset="2"/>
              </a:rPr>
              <a:t>Protocol binding</a:t>
            </a:r>
          </a:p>
          <a:p>
            <a:pPr lvl="2"/>
            <a:r>
              <a:rPr lang="en-US" dirty="0" smtClean="0">
                <a:sym typeface="Wingdings" panose="05000000000000000000" pitchFamily="2" charset="2"/>
              </a:rPr>
              <a:t>Map from abstract “interaction model” to concrete protocol</a:t>
            </a:r>
          </a:p>
          <a:p>
            <a:pPr lvl="1"/>
            <a:r>
              <a:rPr lang="en-US" dirty="0" smtClean="0">
                <a:sym typeface="Wingdings" panose="05000000000000000000" pitchFamily="2" charset="2"/>
              </a:rPr>
              <a:t>Security management</a:t>
            </a:r>
          </a:p>
        </p:txBody>
      </p:sp>
      <p:sp>
        <p:nvSpPr>
          <p:cNvPr id="4" name="Slide Number Placeholder 3"/>
          <p:cNvSpPr>
            <a:spLocks noGrp="1"/>
          </p:cNvSpPr>
          <p:nvPr>
            <p:ph type="sldNum" sz="quarter" idx="12"/>
          </p:nvPr>
        </p:nvSpPr>
        <p:spPr/>
        <p:txBody>
          <a:bodyPr/>
          <a:lstStyle/>
          <a:p>
            <a:pPr>
              <a:defRPr/>
            </a:pPr>
            <a:fld id="{C805A46E-021B-4DD6-84FD-AD899EE6A7D3}" type="slidenum">
              <a:rPr lang="en-US" altLang="en-US" smtClean="0"/>
              <a:pPr>
                <a:defRPr/>
              </a:pPr>
              <a:t>28</a:t>
            </a:fld>
            <a:endParaRPr lang="en-US" altLang="en-US" dirty="0"/>
          </a:p>
        </p:txBody>
      </p:sp>
      <p:sp>
        <p:nvSpPr>
          <p:cNvPr id="9" name="角丸四角形 6"/>
          <p:cNvSpPr/>
          <p:nvPr/>
        </p:nvSpPr>
        <p:spPr bwMode="auto">
          <a:xfrm>
            <a:off x="607483" y="1213741"/>
            <a:ext cx="3172616" cy="3269874"/>
          </a:xfrm>
          <a:prstGeom prst="roundRect">
            <a:avLst>
              <a:gd name="adj" fmla="val 6113"/>
            </a:avLst>
          </a:prstGeom>
          <a:gradFill rotWithShape="1">
            <a:gsLst>
              <a:gs pos="0">
                <a:sysClr val="windowText" lastClr="000000">
                  <a:tint val="45000"/>
                  <a:satMod val="200000"/>
                </a:sysClr>
              </a:gs>
              <a:gs pos="30000">
                <a:sysClr val="windowText" lastClr="000000">
                  <a:tint val="61000"/>
                  <a:satMod val="200000"/>
                </a:sysClr>
              </a:gs>
              <a:gs pos="45000">
                <a:sysClr val="windowText" lastClr="000000">
                  <a:tint val="66000"/>
                  <a:satMod val="200000"/>
                </a:sysClr>
              </a:gs>
              <a:gs pos="55000">
                <a:sysClr val="windowText" lastClr="000000">
                  <a:tint val="66000"/>
                  <a:satMod val="200000"/>
                </a:sysClr>
              </a:gs>
              <a:gs pos="73000">
                <a:sysClr val="windowText" lastClr="000000">
                  <a:tint val="61000"/>
                  <a:satMod val="200000"/>
                </a:sysClr>
              </a:gs>
              <a:gs pos="100000">
                <a:sysClr val="windowText" lastClr="000000">
                  <a:tint val="45000"/>
                  <a:satMod val="200000"/>
                </a:sysClr>
              </a:gs>
            </a:gsLst>
            <a:lin ang="950000" scaled="1"/>
          </a:gradFill>
          <a:ln w="9525" cap="flat" cmpd="sng" algn="ctr">
            <a:noFill/>
            <a:prstDash val="solid"/>
            <a:headEnd type="none" w="med" len="med"/>
            <a:tailEnd type="none" w="med" len="med"/>
          </a:ln>
          <a:effectLst>
            <a:outerShdw blurRad="38100" dist="25400" dir="5400000" rotWithShape="0">
              <a:srgbClr val="000000">
                <a:alpha val="40000"/>
              </a:srgbClr>
            </a:outerShdw>
          </a:effectLst>
          <a:extLst/>
        </p:spPr>
        <p:txBody>
          <a:bodyPr vert="horz" wrap="none" lIns="121920" tIns="60960" rIns="121920" bIns="6096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fontAlgn="ctr">
              <a:defRPr/>
            </a:pPr>
            <a:r>
              <a:rPr lang="en-US" altLang="ja-JP" sz="1333" kern="0" dirty="0" err="1">
                <a:solidFill>
                  <a:srgbClr val="000000"/>
                </a:solidFill>
                <a:latin typeface="Gill Sans MT"/>
                <a:ea typeface="HG明朝E" panose="02020909000000000000" pitchFamily="17" charset="-128"/>
              </a:rPr>
              <a:t>WoT</a:t>
            </a:r>
            <a:r>
              <a:rPr lang="en-US" altLang="ja-JP" sz="1333" kern="0" dirty="0">
                <a:solidFill>
                  <a:srgbClr val="000000"/>
                </a:solidFill>
                <a:latin typeface="Gill Sans MT"/>
                <a:ea typeface="HG明朝E" panose="02020909000000000000" pitchFamily="17" charset="-128"/>
              </a:rPr>
              <a:t> Servient</a:t>
            </a:r>
            <a:endParaRPr lang="ja-JP" altLang="en-US" sz="1333" kern="0" dirty="0">
              <a:solidFill>
                <a:srgbClr val="000000"/>
              </a:solidFill>
              <a:latin typeface="Gill Sans MT"/>
              <a:ea typeface="HG明朝E" panose="02020909000000000000" pitchFamily="17" charset="-128"/>
            </a:endParaRPr>
          </a:p>
        </p:txBody>
      </p:sp>
      <p:sp>
        <p:nvSpPr>
          <p:cNvPr id="10" name="角丸四角形 22"/>
          <p:cNvSpPr/>
          <p:nvPr/>
        </p:nvSpPr>
        <p:spPr bwMode="auto">
          <a:xfrm>
            <a:off x="2178805" y="3896541"/>
            <a:ext cx="1550244" cy="480600"/>
          </a:xfrm>
          <a:prstGeom prst="roundRect">
            <a:avLst/>
          </a:prstGeom>
          <a:solidFill>
            <a:srgbClr val="FF9900"/>
          </a:solidFill>
          <a:ln w="25400" cap="flat" cmpd="sng" algn="ctr">
            <a:noFill/>
            <a:prstDash val="solid"/>
            <a:round/>
            <a:headEnd type="none" w="med" len="med"/>
            <a:tailEnd type="none" w="med" len="med"/>
          </a:ln>
          <a:effectLst/>
          <a:extLst/>
        </p:spPr>
        <p:txBody>
          <a:bodyPr vert="horz" wrap="square" lIns="121920" tIns="60960" rIns="121920" bIns="6096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US" altLang="ja-JP" sz="1200" dirty="0">
                <a:solidFill>
                  <a:prstClr val="black"/>
                </a:solidFill>
                <a:latin typeface="Gill Sans MT"/>
                <a:ea typeface="HG明朝E" panose="02020909000000000000" pitchFamily="17" charset="-128"/>
              </a:rPr>
              <a:t>Server Role</a:t>
            </a:r>
          </a:p>
        </p:txBody>
      </p:sp>
      <p:sp>
        <p:nvSpPr>
          <p:cNvPr id="11" name="角丸四角形 31"/>
          <p:cNvSpPr/>
          <p:nvPr/>
        </p:nvSpPr>
        <p:spPr bwMode="auto">
          <a:xfrm>
            <a:off x="674980" y="3896542"/>
            <a:ext cx="1470513" cy="480601"/>
          </a:xfrm>
          <a:prstGeom prst="roundRect">
            <a:avLst/>
          </a:prstGeom>
          <a:solidFill>
            <a:srgbClr val="FF9900"/>
          </a:solidFill>
          <a:ln w="25400" cap="flat" cmpd="sng" algn="ctr">
            <a:noFill/>
            <a:prstDash val="solid"/>
            <a:round/>
            <a:headEnd type="none" w="med" len="med"/>
            <a:tailEnd type="none" w="med" len="med"/>
          </a:ln>
          <a:effectLst/>
          <a:extLst/>
        </p:spPr>
        <p:txBody>
          <a:bodyPr vert="horz" wrap="square" lIns="121920" tIns="60960" rIns="121920" bIns="6096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US" altLang="ja-JP" sz="1200" dirty="0">
                <a:solidFill>
                  <a:prstClr val="black"/>
                </a:solidFill>
                <a:latin typeface="Gill Sans MT"/>
                <a:ea typeface="HG明朝E" panose="02020909000000000000" pitchFamily="17" charset="-128"/>
              </a:rPr>
              <a:t>Client Role</a:t>
            </a:r>
          </a:p>
        </p:txBody>
      </p:sp>
      <p:sp>
        <p:nvSpPr>
          <p:cNvPr id="12" name="角丸四角形 24"/>
          <p:cNvSpPr/>
          <p:nvPr/>
        </p:nvSpPr>
        <p:spPr bwMode="auto">
          <a:xfrm>
            <a:off x="674981" y="3413869"/>
            <a:ext cx="3045064" cy="437451"/>
          </a:xfrm>
          <a:prstGeom prst="roundRect">
            <a:avLst/>
          </a:prstGeom>
          <a:solidFill>
            <a:srgbClr val="92D050"/>
          </a:solidFill>
          <a:ln w="25400" cap="flat" cmpd="sng" algn="ctr">
            <a:noFill/>
            <a:prstDash val="solid"/>
            <a:round/>
            <a:headEnd type="none" w="med" len="med"/>
            <a:tailEnd type="none" w="med" len="med"/>
          </a:ln>
          <a:effectLst/>
          <a:extLst/>
        </p:spPr>
        <p:txBody>
          <a:bodyPr vert="horz" wrap="square" lIns="121920" tIns="60960" rIns="121920" bIns="6096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US" altLang="ja-JP" sz="1200" dirty="0">
                <a:solidFill>
                  <a:prstClr val="black"/>
                </a:solidFill>
                <a:latin typeface="Gill Sans MT"/>
                <a:ea typeface="HG明朝E" panose="02020909000000000000" pitchFamily="17" charset="-128"/>
              </a:rPr>
              <a:t>Protocol Bindings</a:t>
            </a:r>
            <a:endParaRPr lang="ja-JP" altLang="en-US" sz="1200" dirty="0">
              <a:solidFill>
                <a:prstClr val="black"/>
              </a:solidFill>
              <a:latin typeface="Gill Sans MT"/>
              <a:ea typeface="HG明朝E" panose="02020909000000000000" pitchFamily="17" charset="-128"/>
            </a:endParaRPr>
          </a:p>
        </p:txBody>
      </p:sp>
      <p:sp>
        <p:nvSpPr>
          <p:cNvPr id="13" name="角丸四角形 21"/>
          <p:cNvSpPr/>
          <p:nvPr/>
        </p:nvSpPr>
        <p:spPr bwMode="auto">
          <a:xfrm>
            <a:off x="674981" y="2931197"/>
            <a:ext cx="3045067" cy="437451"/>
          </a:xfrm>
          <a:prstGeom prst="roundRect">
            <a:avLst/>
          </a:prstGeom>
          <a:solidFill>
            <a:srgbClr val="0070C0"/>
          </a:solidFill>
          <a:ln w="25400" cap="flat" cmpd="sng" algn="ctr">
            <a:noFill/>
            <a:prstDash val="solid"/>
            <a:round/>
            <a:headEnd type="none" w="med" len="med"/>
            <a:tailEnd type="none" w="med" len="med"/>
          </a:ln>
          <a:effectLst/>
          <a:extLst/>
        </p:spPr>
        <p:txBody>
          <a:bodyPr vert="horz" wrap="square" lIns="121920" tIns="60960" rIns="121920" bIns="6096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US" altLang="ja-JP" sz="1200" dirty="0">
                <a:solidFill>
                  <a:schemeClr val="bg1"/>
                </a:solidFill>
                <a:latin typeface="Gill Sans MT"/>
                <a:ea typeface="HG明朝E" panose="02020909000000000000" pitchFamily="17" charset="-128"/>
              </a:rPr>
              <a:t>Resource</a:t>
            </a:r>
            <a:r>
              <a:rPr lang="ja-JP" altLang="en-US" sz="1200">
                <a:solidFill>
                  <a:schemeClr val="bg1"/>
                </a:solidFill>
                <a:latin typeface="Gill Sans MT"/>
                <a:ea typeface="HG明朝E" panose="02020909000000000000" pitchFamily="17" charset="-128"/>
              </a:rPr>
              <a:t> </a:t>
            </a:r>
            <a:r>
              <a:rPr lang="en-US" altLang="ja-JP" sz="1200" dirty="0">
                <a:solidFill>
                  <a:schemeClr val="bg1"/>
                </a:solidFill>
                <a:latin typeface="Gill Sans MT"/>
                <a:ea typeface="HG明朝E" panose="02020909000000000000" pitchFamily="17" charset="-128"/>
              </a:rPr>
              <a:t>Model</a:t>
            </a:r>
            <a:endParaRPr lang="ja-JP" altLang="en-US" sz="1200" dirty="0">
              <a:solidFill>
                <a:schemeClr val="bg1"/>
              </a:solidFill>
              <a:latin typeface="Gill Sans MT"/>
              <a:ea typeface="HG明朝E" panose="02020909000000000000" pitchFamily="17" charset="-128"/>
            </a:endParaRPr>
          </a:p>
        </p:txBody>
      </p:sp>
      <p:sp>
        <p:nvSpPr>
          <p:cNvPr id="14" name="縦巻き 49"/>
          <p:cNvSpPr/>
          <p:nvPr/>
        </p:nvSpPr>
        <p:spPr bwMode="auto">
          <a:xfrm>
            <a:off x="674980" y="1594912"/>
            <a:ext cx="3034732" cy="382893"/>
          </a:xfrm>
          <a:prstGeom prst="verticalScroll">
            <a:avLst/>
          </a:prstGeom>
          <a:solidFill>
            <a:schemeClr val="bg1"/>
          </a:solidFill>
          <a:ln w="9525" cap="flat" cmpd="sng" algn="ctr">
            <a:solidFill>
              <a:sysClr val="windowText" lastClr="000000"/>
            </a:solidFill>
            <a:prstDash val="solid"/>
            <a:round/>
            <a:headEnd type="none" w="med" len="med"/>
            <a:tailEnd type="none" w="med" len="med"/>
          </a:ln>
          <a:effectLst/>
          <a:extLst/>
        </p:spPr>
        <p:txBody>
          <a:bodyPr vert="horz" wrap="none" lIns="121920" tIns="60960" rIns="121920" bIns="6096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fontAlgn="ctr">
              <a:defRPr/>
            </a:pPr>
            <a:r>
              <a:rPr lang="en-US" altLang="ja-JP" sz="1200" kern="0" dirty="0">
                <a:latin typeface="Gill Sans MT"/>
                <a:ea typeface="HG明朝E" panose="02020909000000000000" pitchFamily="17" charset="-128"/>
              </a:rPr>
              <a:t>App Script</a:t>
            </a:r>
            <a:endParaRPr lang="ja-JP" altLang="en-US" sz="1200" kern="0" dirty="0">
              <a:latin typeface="Gill Sans MT"/>
              <a:ea typeface="HG明朝E" panose="02020909000000000000" pitchFamily="17" charset="-128"/>
            </a:endParaRPr>
          </a:p>
        </p:txBody>
      </p:sp>
      <p:sp>
        <p:nvSpPr>
          <p:cNvPr id="19" name="テキスト ボックス 15"/>
          <p:cNvSpPr txBox="1"/>
          <p:nvPr/>
        </p:nvSpPr>
        <p:spPr>
          <a:xfrm>
            <a:off x="2527598" y="2016520"/>
            <a:ext cx="769375"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200" dirty="0">
                <a:solidFill>
                  <a:prstClr val="black"/>
                </a:solidFill>
                <a:latin typeface="Gill Sans MT"/>
                <a:ea typeface="HG明朝E" panose="02020909000000000000" pitchFamily="17" charset="-128"/>
              </a:rPr>
              <a:t>Server API</a:t>
            </a:r>
          </a:p>
        </p:txBody>
      </p:sp>
      <p:sp>
        <p:nvSpPr>
          <p:cNvPr id="20" name="円柱 17"/>
          <p:cNvSpPr/>
          <p:nvPr/>
        </p:nvSpPr>
        <p:spPr bwMode="gray">
          <a:xfrm>
            <a:off x="3839966" y="2885556"/>
            <a:ext cx="819509" cy="519617"/>
          </a:xfrm>
          <a:prstGeom prst="can">
            <a:avLst/>
          </a:prstGeom>
          <a:solidFill>
            <a:srgbClr val="0070C0"/>
          </a:solidFill>
          <a:ln w="25400" cap="flat" cmpd="sng" algn="ctr">
            <a:noFill/>
            <a:prstDash val="solid"/>
            <a:round/>
            <a:headEnd type="none" w="med" len="med"/>
            <a:tailEnd type="none" w="med" len="med"/>
          </a:ln>
          <a:effectLst/>
          <a:extLst/>
        </p:spPr>
        <p:txBody>
          <a:bodyPr rot="0" spcFirstLastPara="0" vert="horz" wrap="none" lIns="121920" tIns="60960" rIns="121920" bIns="6096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US" altLang="ja-JP" sz="1200" dirty="0">
                <a:solidFill>
                  <a:schemeClr val="bg1"/>
                </a:solidFill>
                <a:latin typeface="Gill Sans MT"/>
                <a:ea typeface="HG明朝E" panose="02020909000000000000" pitchFamily="17" charset="-128"/>
              </a:rPr>
              <a:t>Thing</a:t>
            </a:r>
          </a:p>
          <a:p>
            <a:pPr algn="ctr" fontAlgn="ctr"/>
            <a:r>
              <a:rPr lang="en-US" altLang="ja-JP" sz="1200" dirty="0">
                <a:solidFill>
                  <a:schemeClr val="bg1"/>
                </a:solidFill>
                <a:latin typeface="Gill Sans MT"/>
                <a:ea typeface="HG明朝E" panose="02020909000000000000" pitchFamily="17" charset="-128"/>
              </a:rPr>
              <a:t>Description</a:t>
            </a:r>
            <a:endParaRPr lang="ja-JP" altLang="en-US" sz="1200" dirty="0" err="1">
              <a:solidFill>
                <a:schemeClr val="bg1"/>
              </a:solidFill>
              <a:latin typeface="Gill Sans MT"/>
              <a:ea typeface="HG明朝E" panose="02020909000000000000" pitchFamily="17" charset="-128"/>
            </a:endParaRPr>
          </a:p>
        </p:txBody>
      </p:sp>
      <p:sp>
        <p:nvSpPr>
          <p:cNvPr id="22" name="角丸四角形 19"/>
          <p:cNvSpPr/>
          <p:nvPr/>
        </p:nvSpPr>
        <p:spPr bwMode="gray">
          <a:xfrm>
            <a:off x="674980" y="4887393"/>
            <a:ext cx="1470513" cy="396507"/>
          </a:xfrm>
          <a:prstGeom prst="roundRect">
            <a:avLst/>
          </a:prstGeom>
          <a:gradFill rotWithShape="1">
            <a:gsLst>
              <a:gs pos="0">
                <a:sysClr val="windowText" lastClr="000000">
                  <a:tint val="45000"/>
                  <a:satMod val="200000"/>
                </a:sysClr>
              </a:gs>
              <a:gs pos="30000">
                <a:sysClr val="windowText" lastClr="000000">
                  <a:tint val="61000"/>
                  <a:satMod val="200000"/>
                </a:sysClr>
              </a:gs>
              <a:gs pos="45000">
                <a:sysClr val="windowText" lastClr="000000">
                  <a:tint val="66000"/>
                  <a:satMod val="200000"/>
                </a:sysClr>
              </a:gs>
              <a:gs pos="55000">
                <a:sysClr val="windowText" lastClr="000000">
                  <a:tint val="66000"/>
                  <a:satMod val="200000"/>
                </a:sysClr>
              </a:gs>
              <a:gs pos="73000">
                <a:sysClr val="windowText" lastClr="000000">
                  <a:tint val="61000"/>
                  <a:satMod val="200000"/>
                </a:sysClr>
              </a:gs>
              <a:gs pos="100000">
                <a:sysClr val="windowText" lastClr="000000">
                  <a:tint val="45000"/>
                  <a:satMod val="200000"/>
                </a:sysClr>
              </a:gs>
            </a:gsLst>
            <a:lin ang="950000" scaled="1"/>
          </a:gradFill>
          <a:ln w="25400" cap="flat" cmpd="sng" algn="ctr">
            <a:noFill/>
            <a:prstDash val="solid"/>
            <a:headEnd type="none" w="med" len="med"/>
            <a:tailEnd type="none" w="med" len="med"/>
          </a:ln>
          <a:effectLst>
            <a:outerShdw blurRad="38100" dist="25400" dir="5400000" rotWithShape="0">
              <a:srgbClr val="000000">
                <a:alpha val="40000"/>
              </a:srgbClr>
            </a:outerShdw>
          </a:effectLst>
          <a:extLst/>
        </p:spPr>
        <p:txBody>
          <a:bodyPr rot="0" spcFirstLastPara="0" vert="horz" wrap="none" lIns="121920" tIns="60960" rIns="121920" bIns="6096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ctr">
              <a:defRPr/>
            </a:pPr>
            <a:r>
              <a:rPr lang="en-US" altLang="ja-JP" sz="1200" kern="0" dirty="0">
                <a:solidFill>
                  <a:prstClr val="black"/>
                </a:solidFill>
                <a:latin typeface="Gill Sans MT"/>
                <a:ea typeface="HG明朝E" panose="02020909000000000000" pitchFamily="17" charset="-128"/>
              </a:rPr>
              <a:t>Web Server</a:t>
            </a:r>
            <a:endParaRPr lang="ja-JP" altLang="en-US" sz="1200" kern="0" dirty="0" err="1">
              <a:solidFill>
                <a:prstClr val="black"/>
              </a:solidFill>
              <a:latin typeface="Gill Sans MT"/>
              <a:ea typeface="HG明朝E" panose="02020909000000000000" pitchFamily="17" charset="-128"/>
            </a:endParaRPr>
          </a:p>
        </p:txBody>
      </p:sp>
      <p:sp>
        <p:nvSpPr>
          <p:cNvPr id="23" name="角丸四角形 20"/>
          <p:cNvSpPr/>
          <p:nvPr/>
        </p:nvSpPr>
        <p:spPr bwMode="gray">
          <a:xfrm>
            <a:off x="2178804" y="4885917"/>
            <a:ext cx="1550244" cy="396507"/>
          </a:xfrm>
          <a:prstGeom prst="roundRect">
            <a:avLst/>
          </a:prstGeom>
          <a:gradFill rotWithShape="1">
            <a:gsLst>
              <a:gs pos="0">
                <a:sysClr val="windowText" lastClr="000000">
                  <a:tint val="45000"/>
                  <a:satMod val="200000"/>
                </a:sysClr>
              </a:gs>
              <a:gs pos="30000">
                <a:sysClr val="windowText" lastClr="000000">
                  <a:tint val="61000"/>
                  <a:satMod val="200000"/>
                </a:sysClr>
              </a:gs>
              <a:gs pos="45000">
                <a:sysClr val="windowText" lastClr="000000">
                  <a:tint val="66000"/>
                  <a:satMod val="200000"/>
                </a:sysClr>
              </a:gs>
              <a:gs pos="55000">
                <a:sysClr val="windowText" lastClr="000000">
                  <a:tint val="66000"/>
                  <a:satMod val="200000"/>
                </a:sysClr>
              </a:gs>
              <a:gs pos="73000">
                <a:sysClr val="windowText" lastClr="000000">
                  <a:tint val="61000"/>
                  <a:satMod val="200000"/>
                </a:sysClr>
              </a:gs>
              <a:gs pos="100000">
                <a:sysClr val="windowText" lastClr="000000">
                  <a:tint val="45000"/>
                  <a:satMod val="200000"/>
                </a:sysClr>
              </a:gs>
            </a:gsLst>
            <a:lin ang="950000" scaled="1"/>
          </a:gradFill>
          <a:ln w="25400" cap="flat" cmpd="sng" algn="ctr">
            <a:noFill/>
            <a:prstDash val="solid"/>
            <a:headEnd type="none" w="med" len="med"/>
            <a:tailEnd type="none" w="med" len="med"/>
          </a:ln>
          <a:effectLst>
            <a:outerShdw blurRad="38100" dist="25400" dir="5400000" rotWithShape="0">
              <a:srgbClr val="000000">
                <a:alpha val="40000"/>
              </a:srgbClr>
            </a:outerShdw>
          </a:effectLst>
          <a:extLst/>
        </p:spPr>
        <p:txBody>
          <a:bodyPr rot="0" spcFirstLastPara="0" vert="horz" wrap="none" lIns="121920" tIns="60960" rIns="121920" bIns="6096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fontAlgn="ctr">
              <a:defRPr/>
            </a:pPr>
            <a:r>
              <a:rPr lang="en-US" altLang="ja-JP" sz="1200" kern="0" dirty="0">
                <a:solidFill>
                  <a:prstClr val="black"/>
                </a:solidFill>
                <a:latin typeface="Gill Sans MT"/>
                <a:ea typeface="HG明朝E" panose="02020909000000000000" pitchFamily="17" charset="-128"/>
              </a:rPr>
              <a:t>Web Client</a:t>
            </a:r>
          </a:p>
        </p:txBody>
      </p:sp>
      <p:cxnSp>
        <p:nvCxnSpPr>
          <p:cNvPr id="25" name="直線矢印コネクタ 22"/>
          <p:cNvCxnSpPr>
            <a:stCxn id="11" idx="2"/>
            <a:endCxn id="22" idx="0"/>
          </p:cNvCxnSpPr>
          <p:nvPr/>
        </p:nvCxnSpPr>
        <p:spPr bwMode="auto">
          <a:xfrm>
            <a:off x="1410237" y="4377142"/>
            <a:ext cx="0" cy="510251"/>
          </a:xfrm>
          <a:prstGeom prst="straightConnector1">
            <a:avLst/>
          </a:prstGeom>
          <a:noFill/>
          <a:ln w="19050" cap="flat" cmpd="sng" algn="ctr">
            <a:solidFill>
              <a:sysClr val="windowText" lastClr="000000"/>
            </a:solidFill>
            <a:prstDash val="solid"/>
            <a:headEnd type="arrow"/>
            <a:tailEnd type="arrow"/>
          </a:ln>
          <a:effectLst>
            <a:outerShdw blurRad="38100" dist="25400" dir="5400000" rotWithShape="0">
              <a:srgbClr val="000000">
                <a:alpha val="40000"/>
              </a:srgbClr>
            </a:outerShdw>
          </a:effectLst>
          <a:extLst/>
        </p:spPr>
      </p:cxnSp>
      <p:cxnSp>
        <p:nvCxnSpPr>
          <p:cNvPr id="26" name="直線矢印コネクタ 23"/>
          <p:cNvCxnSpPr>
            <a:stCxn id="10" idx="2"/>
            <a:endCxn id="23" idx="0"/>
          </p:cNvCxnSpPr>
          <p:nvPr/>
        </p:nvCxnSpPr>
        <p:spPr bwMode="auto">
          <a:xfrm flipH="1">
            <a:off x="2953927" y="4377141"/>
            <a:ext cx="1" cy="508776"/>
          </a:xfrm>
          <a:prstGeom prst="straightConnector1">
            <a:avLst/>
          </a:prstGeom>
          <a:noFill/>
          <a:ln w="19050" cap="flat" cmpd="sng" algn="ctr">
            <a:solidFill>
              <a:sysClr val="windowText" lastClr="000000"/>
            </a:solidFill>
            <a:prstDash val="solid"/>
            <a:headEnd type="arrow"/>
            <a:tailEnd type="arrow"/>
          </a:ln>
          <a:effectLst>
            <a:outerShdw blurRad="38100" dist="25400" dir="5400000" rotWithShape="0">
              <a:srgbClr val="000000">
                <a:alpha val="40000"/>
              </a:srgbClr>
            </a:outerShdw>
          </a:effectLst>
          <a:extLst/>
        </p:spPr>
      </p:cxnSp>
      <p:cxnSp>
        <p:nvCxnSpPr>
          <p:cNvPr id="28" name="直線コネクタ 26"/>
          <p:cNvCxnSpPr/>
          <p:nvPr/>
        </p:nvCxnSpPr>
        <p:spPr bwMode="auto">
          <a:xfrm flipV="1">
            <a:off x="1799007" y="4666487"/>
            <a:ext cx="1607192" cy="1"/>
          </a:xfrm>
          <a:prstGeom prst="line">
            <a:avLst/>
          </a:prstGeom>
          <a:noFill/>
          <a:ln w="25400" cap="flat" cmpd="sng" algn="ctr">
            <a:solidFill>
              <a:srgbClr val="9FB8CD"/>
            </a:solidFill>
            <a:prstDash val="sysDash"/>
            <a:headEnd type="none" w="med" len="med"/>
            <a:tailEnd type="none" w="med" len="me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FB8CD">
                <a:tint val="100000"/>
                <a:shade val="100000"/>
                <a:hueMod val="100000"/>
                <a:satMod val="100000"/>
              </a:srgbClr>
            </a:contourClr>
          </a:sp3d>
          <a:extLst/>
        </p:spPr>
      </p:cxnSp>
      <p:sp>
        <p:nvSpPr>
          <p:cNvPr id="29" name="角丸四角形 21"/>
          <p:cNvSpPr/>
          <p:nvPr/>
        </p:nvSpPr>
        <p:spPr bwMode="auto">
          <a:xfrm>
            <a:off x="674980" y="2448526"/>
            <a:ext cx="3027433" cy="437451"/>
          </a:xfrm>
          <a:prstGeom prst="roundRect">
            <a:avLst/>
          </a:prstGeom>
          <a:solidFill>
            <a:srgbClr val="7030A0"/>
          </a:solidFill>
          <a:ln w="25400" cap="flat" cmpd="sng" algn="ctr">
            <a:noFill/>
            <a:prstDash val="solid"/>
            <a:round/>
            <a:headEnd type="none" w="med" len="med"/>
            <a:tailEnd type="none" w="med" len="med"/>
          </a:ln>
          <a:effectLst/>
          <a:extLst/>
        </p:spPr>
        <p:txBody>
          <a:bodyPr vert="horz" wrap="square" lIns="121920" tIns="60960" rIns="121920" bIns="6096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US" altLang="ja-JP" sz="1200" dirty="0">
                <a:solidFill>
                  <a:schemeClr val="bg1"/>
                </a:solidFill>
                <a:latin typeface="Gill Sans MT"/>
                <a:ea typeface="HG明朝E" panose="02020909000000000000" pitchFamily="17" charset="-128"/>
              </a:rPr>
              <a:t>Runtime Environment</a:t>
            </a:r>
            <a:endParaRPr lang="ja-JP" altLang="en-US" sz="1200" dirty="0">
              <a:solidFill>
                <a:schemeClr val="bg1"/>
              </a:solidFill>
              <a:latin typeface="Gill Sans MT"/>
              <a:ea typeface="HG明朝E" panose="02020909000000000000" pitchFamily="17" charset="-128"/>
            </a:endParaRPr>
          </a:p>
        </p:txBody>
      </p:sp>
      <p:sp>
        <p:nvSpPr>
          <p:cNvPr id="32" name="角丸四角形 34"/>
          <p:cNvSpPr/>
          <p:nvPr/>
        </p:nvSpPr>
        <p:spPr bwMode="gray">
          <a:xfrm>
            <a:off x="870933" y="5206405"/>
            <a:ext cx="1461197" cy="396507"/>
          </a:xfrm>
          <a:prstGeom prst="roundRect">
            <a:avLst/>
          </a:prstGeom>
          <a:gradFill rotWithShape="1">
            <a:gsLst>
              <a:gs pos="0">
                <a:sysClr val="windowText" lastClr="000000">
                  <a:tint val="45000"/>
                  <a:satMod val="200000"/>
                </a:sysClr>
              </a:gs>
              <a:gs pos="30000">
                <a:sysClr val="windowText" lastClr="000000">
                  <a:tint val="61000"/>
                  <a:satMod val="200000"/>
                </a:sysClr>
              </a:gs>
              <a:gs pos="45000">
                <a:sysClr val="windowText" lastClr="000000">
                  <a:tint val="66000"/>
                  <a:satMod val="200000"/>
                </a:sysClr>
              </a:gs>
              <a:gs pos="55000">
                <a:sysClr val="windowText" lastClr="000000">
                  <a:tint val="66000"/>
                  <a:satMod val="200000"/>
                </a:sysClr>
              </a:gs>
              <a:gs pos="73000">
                <a:sysClr val="windowText" lastClr="000000">
                  <a:tint val="61000"/>
                  <a:satMod val="200000"/>
                </a:sysClr>
              </a:gs>
              <a:gs pos="100000">
                <a:sysClr val="windowText" lastClr="000000">
                  <a:tint val="45000"/>
                  <a:satMod val="200000"/>
                </a:sysClr>
              </a:gs>
            </a:gsLst>
            <a:lin ang="950000" scaled="1"/>
          </a:gradFill>
          <a:ln w="25400" cap="flat" cmpd="sng" algn="ctr">
            <a:noFill/>
            <a:prstDash val="solid"/>
            <a:headEnd type="none" w="med" len="med"/>
            <a:tailEnd type="none" w="med" len="med"/>
          </a:ln>
          <a:effectLst>
            <a:outerShdw blurRad="38100" dist="25400" dir="5400000" rotWithShape="0">
              <a:srgbClr val="000000">
                <a:alpha val="40000"/>
              </a:srgbClr>
            </a:outerShdw>
          </a:effectLst>
          <a:extLst/>
        </p:spPr>
        <p:txBody>
          <a:bodyPr rot="0" spcFirstLastPara="0" vert="horz" wrap="none" lIns="121920" tIns="60960" rIns="121920" bIns="6096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ctr">
              <a:defRPr/>
            </a:pPr>
            <a:r>
              <a:rPr lang="en-US" altLang="ja-JP" sz="1200" kern="0" dirty="0" err="1">
                <a:solidFill>
                  <a:prstClr val="black"/>
                </a:solidFill>
                <a:latin typeface="Gill Sans MT"/>
                <a:ea typeface="HG明朝E" panose="02020909000000000000" pitchFamily="17" charset="-128"/>
              </a:rPr>
              <a:t>WoT</a:t>
            </a:r>
            <a:r>
              <a:rPr lang="en-US" altLang="ja-JP" sz="1200" kern="0" dirty="0">
                <a:solidFill>
                  <a:prstClr val="black"/>
                </a:solidFill>
                <a:latin typeface="Gill Sans MT"/>
                <a:ea typeface="HG明朝E" panose="02020909000000000000" pitchFamily="17" charset="-128"/>
              </a:rPr>
              <a:t> </a:t>
            </a:r>
            <a:r>
              <a:rPr lang="en-US" altLang="ja-JP" sz="1200" kern="0" dirty="0" err="1">
                <a:solidFill>
                  <a:prstClr val="black"/>
                </a:solidFill>
                <a:latin typeface="Gill Sans MT"/>
                <a:ea typeface="HG明朝E" panose="02020909000000000000" pitchFamily="17" charset="-128"/>
              </a:rPr>
              <a:t>Servient</a:t>
            </a:r>
            <a:endParaRPr lang="en-US" altLang="ja-JP" sz="1200" kern="0" dirty="0">
              <a:solidFill>
                <a:prstClr val="black"/>
              </a:solidFill>
              <a:latin typeface="Gill Sans MT"/>
              <a:ea typeface="HG明朝E" panose="02020909000000000000" pitchFamily="17" charset="-128"/>
            </a:endParaRPr>
          </a:p>
        </p:txBody>
      </p:sp>
      <p:sp>
        <p:nvSpPr>
          <p:cNvPr id="33" name="角丸四角形 35"/>
          <p:cNvSpPr/>
          <p:nvPr/>
        </p:nvSpPr>
        <p:spPr bwMode="gray">
          <a:xfrm>
            <a:off x="2360022" y="5206405"/>
            <a:ext cx="1434109" cy="396507"/>
          </a:xfrm>
          <a:prstGeom prst="roundRect">
            <a:avLst/>
          </a:prstGeom>
          <a:gradFill rotWithShape="1">
            <a:gsLst>
              <a:gs pos="0">
                <a:sysClr val="windowText" lastClr="000000">
                  <a:tint val="45000"/>
                  <a:satMod val="200000"/>
                </a:sysClr>
              </a:gs>
              <a:gs pos="30000">
                <a:sysClr val="windowText" lastClr="000000">
                  <a:tint val="61000"/>
                  <a:satMod val="200000"/>
                </a:sysClr>
              </a:gs>
              <a:gs pos="45000">
                <a:sysClr val="windowText" lastClr="000000">
                  <a:tint val="66000"/>
                  <a:satMod val="200000"/>
                </a:sysClr>
              </a:gs>
              <a:gs pos="55000">
                <a:sysClr val="windowText" lastClr="000000">
                  <a:tint val="66000"/>
                  <a:satMod val="200000"/>
                </a:sysClr>
              </a:gs>
              <a:gs pos="73000">
                <a:sysClr val="windowText" lastClr="000000">
                  <a:tint val="61000"/>
                  <a:satMod val="200000"/>
                </a:sysClr>
              </a:gs>
              <a:gs pos="100000">
                <a:sysClr val="windowText" lastClr="000000">
                  <a:tint val="45000"/>
                  <a:satMod val="200000"/>
                </a:sysClr>
              </a:gs>
            </a:gsLst>
            <a:lin ang="950000" scaled="1"/>
          </a:gradFill>
          <a:ln w="25400" cap="flat" cmpd="sng" algn="ctr">
            <a:noFill/>
            <a:prstDash val="solid"/>
            <a:headEnd type="none" w="med" len="med"/>
            <a:tailEnd type="none" w="med" len="med"/>
          </a:ln>
          <a:effectLst>
            <a:outerShdw blurRad="38100" dist="25400" dir="5400000" rotWithShape="0">
              <a:srgbClr val="000000">
                <a:alpha val="40000"/>
              </a:srgbClr>
            </a:outerShdw>
          </a:effectLst>
          <a:extLst/>
        </p:spPr>
        <p:txBody>
          <a:bodyPr rot="0" spcFirstLastPara="0" vert="horz" wrap="none" lIns="121920" tIns="60960" rIns="121920" bIns="6096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ctr">
              <a:defRPr/>
            </a:pPr>
            <a:r>
              <a:rPr lang="en-US" altLang="ja-JP" sz="1200" kern="0" dirty="0" err="1">
                <a:solidFill>
                  <a:prstClr val="black"/>
                </a:solidFill>
                <a:latin typeface="Gill Sans MT"/>
                <a:ea typeface="HG明朝E" panose="02020909000000000000" pitchFamily="17" charset="-128"/>
              </a:rPr>
              <a:t>WoT</a:t>
            </a:r>
            <a:r>
              <a:rPr lang="en-US" altLang="ja-JP" sz="1200" kern="0" dirty="0">
                <a:solidFill>
                  <a:prstClr val="black"/>
                </a:solidFill>
                <a:latin typeface="Gill Sans MT"/>
                <a:ea typeface="HG明朝E" panose="02020909000000000000" pitchFamily="17" charset="-128"/>
              </a:rPr>
              <a:t> </a:t>
            </a:r>
            <a:r>
              <a:rPr lang="en-US" altLang="ja-JP" sz="1200" kern="0" dirty="0" err="1">
                <a:solidFill>
                  <a:prstClr val="black"/>
                </a:solidFill>
                <a:latin typeface="Gill Sans MT"/>
                <a:ea typeface="HG明朝E" panose="02020909000000000000" pitchFamily="17" charset="-128"/>
              </a:rPr>
              <a:t>Servient</a:t>
            </a:r>
            <a:endParaRPr lang="en-US" altLang="ja-JP" sz="1200" kern="0" dirty="0">
              <a:solidFill>
                <a:prstClr val="black"/>
              </a:solidFill>
              <a:latin typeface="Gill Sans MT"/>
              <a:ea typeface="HG明朝E" panose="02020909000000000000" pitchFamily="17" charset="-128"/>
            </a:endParaRPr>
          </a:p>
        </p:txBody>
      </p:sp>
      <p:sp>
        <p:nvSpPr>
          <p:cNvPr id="34" name="角丸四角形吹き出し 24"/>
          <p:cNvSpPr/>
          <p:nvPr/>
        </p:nvSpPr>
        <p:spPr bwMode="gray">
          <a:xfrm>
            <a:off x="3341812" y="4556973"/>
            <a:ext cx="858772" cy="285725"/>
          </a:xfrm>
          <a:prstGeom prst="wedgeRoundRectCallout">
            <a:avLst>
              <a:gd name="adj1" fmla="val -49222"/>
              <a:gd name="adj2" fmla="val -41791"/>
              <a:gd name="adj3" fmla="val 16667"/>
            </a:avLst>
          </a:prstGeom>
          <a:gradFill rotWithShape="1">
            <a:gsLst>
              <a:gs pos="0">
                <a:srgbClr val="9FB8CD">
                  <a:tint val="45000"/>
                  <a:satMod val="200000"/>
                </a:srgbClr>
              </a:gs>
              <a:gs pos="30000">
                <a:srgbClr val="9FB8CD">
                  <a:tint val="61000"/>
                  <a:satMod val="200000"/>
                </a:srgbClr>
              </a:gs>
              <a:gs pos="45000">
                <a:srgbClr val="9FB8CD">
                  <a:tint val="66000"/>
                  <a:satMod val="200000"/>
                </a:srgbClr>
              </a:gs>
              <a:gs pos="55000">
                <a:srgbClr val="9FB8CD">
                  <a:tint val="66000"/>
                  <a:satMod val="200000"/>
                </a:srgbClr>
              </a:gs>
              <a:gs pos="73000">
                <a:srgbClr val="9FB8CD">
                  <a:tint val="61000"/>
                  <a:satMod val="200000"/>
                </a:srgbClr>
              </a:gs>
              <a:gs pos="100000">
                <a:srgbClr val="9FB8CD">
                  <a:tint val="45000"/>
                  <a:satMod val="200000"/>
                </a:srgbClr>
              </a:gs>
            </a:gsLst>
            <a:lin ang="950000" scaled="1"/>
          </a:gradFill>
          <a:ln w="9525" cap="flat" cmpd="sng" algn="ctr">
            <a:solidFill>
              <a:srgbClr val="9FB8CD"/>
            </a:solidFill>
            <a:prstDash val="solid"/>
            <a:headEnd type="none" w="med" len="med"/>
            <a:tailEnd type="none" w="med" len="med"/>
          </a:ln>
          <a:effectLst>
            <a:outerShdw blurRad="38100" dist="25400" dir="5400000" rotWithShape="0">
              <a:srgbClr val="000000">
                <a:alpha val="40000"/>
              </a:srgbClr>
            </a:outerShdw>
          </a:effectLst>
          <a:extLst/>
        </p:spPr>
        <p:txBody>
          <a:bodyPr rot="0" spcFirstLastPara="0" vert="horz" wrap="square" lIns="96000" tIns="60960" rIns="0" bIns="6096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fontAlgn="ctr">
              <a:defRPr/>
            </a:pPr>
            <a:r>
              <a:rPr lang="en-US" altLang="ja-JP" sz="933" kern="0" dirty="0" err="1">
                <a:solidFill>
                  <a:prstClr val="black"/>
                </a:solidFill>
                <a:latin typeface="Gill Sans MT"/>
                <a:ea typeface="ＭＳ Ｐゴシック" panose="020B0600070205080204" pitchFamily="50" charset="-128"/>
              </a:rPr>
              <a:t>WoT</a:t>
            </a:r>
            <a:r>
              <a:rPr lang="en-US" altLang="ja-JP" sz="933" kern="0" dirty="0">
                <a:solidFill>
                  <a:prstClr val="black"/>
                </a:solidFill>
                <a:latin typeface="Gill Sans MT"/>
                <a:ea typeface="ＭＳ Ｐゴシック" panose="020B0600070205080204" pitchFamily="50" charset="-128"/>
              </a:rPr>
              <a:t> Interface</a:t>
            </a:r>
            <a:endParaRPr lang="ja-JP" altLang="en-US" sz="933" kern="0" dirty="0">
              <a:solidFill>
                <a:prstClr val="black"/>
              </a:solidFill>
              <a:latin typeface="Gill Sans MT"/>
              <a:ea typeface="ＭＳ Ｐゴシック" panose="020B0600070205080204" pitchFamily="50" charset="-128"/>
            </a:endParaRPr>
          </a:p>
        </p:txBody>
      </p:sp>
      <p:cxnSp>
        <p:nvCxnSpPr>
          <p:cNvPr id="35" name="Form 50"/>
          <p:cNvCxnSpPr>
            <a:stCxn id="20" idx="3"/>
            <a:endCxn id="33" idx="3"/>
          </p:cNvCxnSpPr>
          <p:nvPr/>
        </p:nvCxnSpPr>
        <p:spPr>
          <a:xfrm rot="5400000">
            <a:off x="3022183" y="4177121"/>
            <a:ext cx="1999486" cy="455590"/>
          </a:xfrm>
          <a:prstGeom prst="bentConnector2">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13"/>
          <p:cNvSpPr txBox="1"/>
          <p:nvPr/>
        </p:nvSpPr>
        <p:spPr>
          <a:xfrm>
            <a:off x="1173158" y="2021307"/>
            <a:ext cx="945588"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200" dirty="0">
                <a:solidFill>
                  <a:prstClr val="black"/>
                </a:solidFill>
                <a:latin typeface="Gill Sans MT"/>
                <a:ea typeface="HG明朝E" panose="02020909000000000000" pitchFamily="17" charset="-128"/>
              </a:rPr>
              <a:t>Discovery API</a:t>
            </a:r>
          </a:p>
        </p:txBody>
      </p:sp>
      <p:pic>
        <p:nvPicPr>
          <p:cNvPr id="30" name="Shape 369" descr="1000px-W3C®_Icon.svg.png"/>
          <p:cNvPicPr preferRelativeResize="0"/>
          <p:nvPr/>
        </p:nvPicPr>
        <p:blipFill rotWithShape="1">
          <a:blip r:embed="rId2">
            <a:alphaModFix/>
          </a:blip>
          <a:srcRect/>
          <a:stretch/>
        </p:blipFill>
        <p:spPr>
          <a:xfrm>
            <a:off x="248928" y="34348"/>
            <a:ext cx="1635000" cy="1113300"/>
          </a:xfrm>
          <a:prstGeom prst="rect">
            <a:avLst/>
          </a:prstGeom>
          <a:noFill/>
          <a:ln>
            <a:noFill/>
          </a:ln>
        </p:spPr>
      </p:pic>
      <p:cxnSp>
        <p:nvCxnSpPr>
          <p:cNvPr id="15" name="Straight Arrow Connector 14"/>
          <p:cNvCxnSpPr/>
          <p:nvPr/>
        </p:nvCxnSpPr>
        <p:spPr>
          <a:xfrm>
            <a:off x="1066428" y="2016520"/>
            <a:ext cx="0" cy="45572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188696" y="2016520"/>
            <a:ext cx="0" cy="45572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71740" y="2016520"/>
            <a:ext cx="0" cy="45572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3486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820" y="171450"/>
            <a:ext cx="9591462" cy="811531"/>
          </a:xfrm>
        </p:spPr>
        <p:txBody>
          <a:bodyPr anchor="ctr" anchorCtr="0"/>
          <a:lstStyle/>
          <a:p>
            <a:r>
              <a:rPr lang="en-GB" sz="3200" dirty="0" smtClean="0"/>
              <a:t>Web of Things: Thing Abstraction </a:t>
            </a:r>
            <a:endParaRPr lang="en-GB" sz="3200" dirty="0"/>
          </a:p>
        </p:txBody>
      </p:sp>
      <p:sp>
        <p:nvSpPr>
          <p:cNvPr id="3" name="Content Placeholder 2"/>
          <p:cNvSpPr>
            <a:spLocks noGrp="1"/>
          </p:cNvSpPr>
          <p:nvPr>
            <p:ph idx="1"/>
          </p:nvPr>
        </p:nvSpPr>
        <p:spPr>
          <a:xfrm>
            <a:off x="5742775" y="1360170"/>
            <a:ext cx="6002187" cy="4941116"/>
          </a:xfrm>
        </p:spPr>
        <p:txBody>
          <a:bodyPr>
            <a:noAutofit/>
          </a:bodyPr>
          <a:lstStyle/>
          <a:p>
            <a:pPr>
              <a:spcBef>
                <a:spcPts val="800"/>
              </a:spcBef>
            </a:pPr>
            <a:r>
              <a:rPr lang="en-GB" sz="2133" b="1" dirty="0"/>
              <a:t>Applications act on “Things”</a:t>
            </a:r>
          </a:p>
          <a:p>
            <a:pPr marL="342900" indent="-342900">
              <a:spcBef>
                <a:spcPts val="800"/>
              </a:spcBef>
              <a:buFont typeface="Arial" panose="020B0604020202020204" pitchFamily="34" charset="0"/>
              <a:buChar char="•"/>
            </a:pPr>
            <a:r>
              <a:rPr lang="en-GB" sz="1867" dirty="0">
                <a:solidFill>
                  <a:schemeClr val="accent2">
                    <a:lumMod val="75000"/>
                  </a:schemeClr>
                </a:solidFill>
              </a:rPr>
              <a:t>Things are </a:t>
            </a:r>
            <a:r>
              <a:rPr lang="en-GB" sz="1867" i="1" dirty="0">
                <a:solidFill>
                  <a:schemeClr val="accent2">
                    <a:lumMod val="75000"/>
                  </a:schemeClr>
                </a:solidFill>
              </a:rPr>
              <a:t>software objects</a:t>
            </a:r>
          </a:p>
          <a:p>
            <a:pPr marL="342900" indent="-342900">
              <a:spcBef>
                <a:spcPts val="800"/>
              </a:spcBef>
              <a:buFont typeface="Arial" panose="020B0604020202020204" pitchFamily="34" charset="0"/>
              <a:buChar char="•"/>
            </a:pPr>
            <a:r>
              <a:rPr lang="en-GB" sz="1867" dirty="0">
                <a:solidFill>
                  <a:schemeClr val="accent2">
                    <a:lumMod val="75000"/>
                  </a:schemeClr>
                </a:solidFill>
              </a:rPr>
              <a:t>Digital avatars representing physical or abstract </a:t>
            </a:r>
            <a:r>
              <a:rPr lang="en-GB" sz="1867" dirty="0" smtClean="0">
                <a:solidFill>
                  <a:schemeClr val="accent2">
                    <a:lumMod val="75000"/>
                  </a:schemeClr>
                </a:solidFill>
              </a:rPr>
              <a:t>entities (such as services)</a:t>
            </a:r>
            <a:endParaRPr lang="en-GB" sz="1867" dirty="0">
              <a:solidFill>
                <a:schemeClr val="accent2">
                  <a:lumMod val="75000"/>
                </a:schemeClr>
              </a:solidFill>
            </a:endParaRPr>
          </a:p>
          <a:p>
            <a:pPr marL="342900" indent="-342900">
              <a:spcBef>
                <a:spcPts val="800"/>
              </a:spcBef>
              <a:buFont typeface="Arial" panose="020B0604020202020204" pitchFamily="34" charset="0"/>
              <a:buChar char="•"/>
            </a:pPr>
            <a:r>
              <a:rPr lang="en-GB" sz="1867" dirty="0">
                <a:solidFill>
                  <a:schemeClr val="accent2">
                    <a:lumMod val="75000"/>
                  </a:schemeClr>
                </a:solidFill>
              </a:rPr>
              <a:t>Have properties, support actions and events</a:t>
            </a:r>
          </a:p>
          <a:p>
            <a:pPr marL="342900" indent="-342900">
              <a:spcBef>
                <a:spcPts val="800"/>
              </a:spcBef>
              <a:buFont typeface="Arial" panose="020B0604020202020204" pitchFamily="34" charset="0"/>
              <a:buChar char="•"/>
            </a:pPr>
            <a:r>
              <a:rPr lang="en-GB" sz="1867" dirty="0">
                <a:solidFill>
                  <a:schemeClr val="accent2">
                    <a:lumMod val="75000"/>
                  </a:schemeClr>
                </a:solidFill>
              </a:rPr>
              <a:t>Can be local or remote </a:t>
            </a:r>
          </a:p>
          <a:p>
            <a:pPr>
              <a:spcBef>
                <a:spcPts val="800"/>
              </a:spcBef>
            </a:pPr>
            <a:r>
              <a:rPr lang="en-GB" sz="2133" b="1" dirty="0"/>
              <a:t>M</a:t>
            </a:r>
            <a:r>
              <a:rPr lang="en-GB" sz="2133" b="1" dirty="0" smtClean="0"/>
              <a:t>etadata </a:t>
            </a:r>
            <a:r>
              <a:rPr lang="en-GB" sz="2133" b="1" dirty="0"/>
              <a:t>descriptions for every “Thing”</a:t>
            </a:r>
          </a:p>
          <a:p>
            <a:pPr marL="342900" indent="-342900">
              <a:spcBef>
                <a:spcPts val="800"/>
              </a:spcBef>
              <a:buFont typeface="Arial" panose="020B0604020202020204" pitchFamily="34" charset="0"/>
              <a:buChar char="•"/>
            </a:pPr>
            <a:r>
              <a:rPr lang="en-GB" sz="1867" dirty="0">
                <a:solidFill>
                  <a:schemeClr val="accent2">
                    <a:lumMod val="75000"/>
                  </a:schemeClr>
                </a:solidFill>
              </a:rPr>
              <a:t>Each Thing has a URI for its name</a:t>
            </a:r>
          </a:p>
          <a:p>
            <a:pPr marL="342900" indent="-342900">
              <a:spcBef>
                <a:spcPts val="800"/>
              </a:spcBef>
              <a:buFont typeface="Arial" panose="020B0604020202020204" pitchFamily="34" charset="0"/>
              <a:buChar char="•"/>
            </a:pPr>
            <a:r>
              <a:rPr lang="en-GB" sz="1867" dirty="0">
                <a:solidFill>
                  <a:schemeClr val="accent2">
                    <a:lumMod val="75000"/>
                  </a:schemeClr>
                </a:solidFill>
              </a:rPr>
              <a:t>URI provides access to its description</a:t>
            </a:r>
          </a:p>
          <a:p>
            <a:pPr marL="342900" indent="-342900">
              <a:spcBef>
                <a:spcPts val="800"/>
              </a:spcBef>
              <a:buFont typeface="Arial" panose="020B0604020202020204" pitchFamily="34" charset="0"/>
              <a:buChar char="•"/>
            </a:pPr>
            <a:r>
              <a:rPr lang="en-GB" sz="1867" dirty="0">
                <a:solidFill>
                  <a:schemeClr val="accent2">
                    <a:lumMod val="75000"/>
                  </a:schemeClr>
                </a:solidFill>
              </a:rPr>
              <a:t>Ontologies describe T</a:t>
            </a:r>
            <a:r>
              <a:rPr lang="en-GB" sz="1867" dirty="0" smtClean="0">
                <a:solidFill>
                  <a:schemeClr val="accent2">
                    <a:lumMod val="75000"/>
                  </a:schemeClr>
                </a:solidFill>
              </a:rPr>
              <a:t>hings </a:t>
            </a:r>
            <a:r>
              <a:rPr lang="en-GB" sz="1867" dirty="0">
                <a:solidFill>
                  <a:schemeClr val="accent2">
                    <a:lumMod val="75000"/>
                  </a:schemeClr>
                </a:solidFill>
              </a:rPr>
              <a:t>and their relationships</a:t>
            </a:r>
          </a:p>
          <a:p>
            <a:pPr marL="342900" indent="-342900">
              <a:spcBef>
                <a:spcPts val="800"/>
              </a:spcBef>
              <a:buFont typeface="Arial" panose="020B0604020202020204" pitchFamily="34" charset="0"/>
              <a:buChar char="•"/>
            </a:pPr>
            <a:r>
              <a:rPr lang="en-GB" sz="1867" dirty="0">
                <a:solidFill>
                  <a:schemeClr val="accent2">
                    <a:lumMod val="75000"/>
                  </a:schemeClr>
                </a:solidFill>
              </a:rPr>
              <a:t>Using W3C’s Linked Data semantic framework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 y="1360170"/>
            <a:ext cx="4762993" cy="3458719"/>
          </a:xfrm>
          <a:prstGeom prst="rect">
            <a:avLst/>
          </a:prstGeom>
          <a:effectLst>
            <a:outerShdw blurRad="50800" dist="762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E76FF339-C289-BD4E-BE3A-0EFF8D97C3C0}" type="slidenum">
              <a:rPr lang="en-US" smtClean="0"/>
              <a:pPr/>
              <a:t>29</a:t>
            </a:fld>
            <a:endParaRPr lang="en-US" dirty="0"/>
          </a:p>
        </p:txBody>
      </p:sp>
      <p:pic>
        <p:nvPicPr>
          <p:cNvPr id="7" name="Shape 369" descr="1000px-W3C®_Icon.svg.png"/>
          <p:cNvPicPr preferRelativeResize="0"/>
          <p:nvPr/>
        </p:nvPicPr>
        <p:blipFill rotWithShape="1">
          <a:blip r:embed="rId4">
            <a:alphaModFix/>
          </a:blip>
          <a:srcRect/>
          <a:stretch/>
        </p:blipFill>
        <p:spPr>
          <a:xfrm>
            <a:off x="248928" y="34348"/>
            <a:ext cx="1635000" cy="1113300"/>
          </a:xfrm>
          <a:prstGeom prst="rect">
            <a:avLst/>
          </a:prstGeom>
          <a:noFill/>
          <a:ln>
            <a:noFill/>
          </a:ln>
        </p:spPr>
      </p:pic>
    </p:spTree>
    <p:extLst>
      <p:ext uri="{BB962C8B-B14F-4D97-AF65-F5344CB8AC3E}">
        <p14:creationId xmlns:p14="http://schemas.microsoft.com/office/powerpoint/2010/main" val="440348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Standards"/>
          <p:cNvPicPr>
            <a:picLocks noChangeAspect="1" noChangeArrowheads="1"/>
          </p:cNvPicPr>
          <p:nvPr/>
        </p:nvPicPr>
        <p:blipFill>
          <a:blip r:embed="rId2" cstate="print"/>
          <a:srcRect t="12785"/>
          <a:stretch>
            <a:fillRect/>
          </a:stretch>
        </p:blipFill>
        <p:spPr bwMode="auto">
          <a:xfrm>
            <a:off x="5691186" y="1254359"/>
            <a:ext cx="5889096" cy="2700411"/>
          </a:xfrm>
          <a:prstGeom prst="rect">
            <a:avLst/>
          </a:prstGeom>
          <a:noFill/>
        </p:spPr>
      </p:pic>
      <p:sp>
        <p:nvSpPr>
          <p:cNvPr id="3" name="Title 2"/>
          <p:cNvSpPr>
            <a:spLocks noGrp="1"/>
          </p:cNvSpPr>
          <p:nvPr>
            <p:ph type="title"/>
          </p:nvPr>
        </p:nvSpPr>
        <p:spPr/>
        <p:txBody>
          <a:bodyPr/>
          <a:lstStyle/>
          <a:p>
            <a:r>
              <a:rPr lang="en-US" dirty="0" smtClean="0"/>
              <a:t>Web of Things: Goals</a:t>
            </a:r>
            <a:endParaRPr lang="en-US" dirty="0"/>
          </a:p>
        </p:txBody>
      </p:sp>
      <p:sp>
        <p:nvSpPr>
          <p:cNvPr id="4" name="Text Placeholder 2"/>
          <p:cNvSpPr txBox="1">
            <a:spLocks/>
          </p:cNvSpPr>
          <p:nvPr/>
        </p:nvSpPr>
        <p:spPr>
          <a:xfrm>
            <a:off x="607483" y="1122450"/>
            <a:ext cx="4794834" cy="52152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r>
              <a:rPr lang="en-US" dirty="0" smtClean="0"/>
              <a:t>Support interoperability in </a:t>
            </a:r>
            <a:r>
              <a:rPr lang="en-US" dirty="0" err="1" smtClean="0"/>
              <a:t>IoT</a:t>
            </a:r>
            <a:endParaRPr lang="en-US" dirty="0" smtClean="0"/>
          </a:p>
          <a:p>
            <a:pPr marL="273050" indent="-273050"/>
            <a:r>
              <a:rPr lang="en-US" dirty="0"/>
              <a:t>…to enable an open “</a:t>
            </a:r>
            <a:r>
              <a:rPr lang="en-US" dirty="0" err="1"/>
              <a:t>IoT</a:t>
            </a:r>
            <a:r>
              <a:rPr lang="en-US" dirty="0"/>
              <a:t> service ecosystem” to develop </a:t>
            </a:r>
            <a:endParaRPr lang="en-US" dirty="0" smtClean="0"/>
          </a:p>
          <a:p>
            <a:pPr marL="273050" indent="-273050"/>
            <a:r>
              <a:rPr lang="en-US" dirty="0" smtClean="0"/>
              <a:t>…by making use of well-developed web ecosystem </a:t>
            </a:r>
          </a:p>
          <a:p>
            <a:pPr marL="273050" indent="-273050"/>
            <a:r>
              <a:rPr lang="en-US" dirty="0" smtClean="0"/>
              <a:t>…without adding to the confusion of “too many standards”</a:t>
            </a:r>
          </a:p>
        </p:txBody>
      </p:sp>
    </p:spTree>
    <p:extLst>
      <p:ext uri="{BB962C8B-B14F-4D97-AF65-F5344CB8AC3E}">
        <p14:creationId xmlns:p14="http://schemas.microsoft.com/office/powerpoint/2010/main" val="4262716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30</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102500" y="706171"/>
            <a:ext cx="11736351" cy="3947310"/>
          </a:xfrm>
        </p:spPr>
        <p:txBody>
          <a:bodyPr/>
          <a:lstStyle/>
          <a:p>
            <a:pPr marL="342900" indent="-342900">
              <a:buFontTx/>
              <a:buChar char="-"/>
            </a:pPr>
            <a:r>
              <a:rPr lang="en-US" sz="1400" dirty="0" smtClean="0"/>
              <a:t>POCs, Testbeds, implementations</a:t>
            </a:r>
          </a:p>
          <a:p>
            <a:pPr marL="787400" lvl="1" indent="-342900">
              <a:buFontTx/>
              <a:buChar char="-"/>
            </a:pPr>
            <a:r>
              <a:rPr lang="en-US" sz="1400" dirty="0" smtClean="0"/>
              <a:t>AWS Alexa/</a:t>
            </a:r>
            <a:r>
              <a:rPr lang="en-US" sz="1400" dirty="0" err="1" smtClean="0"/>
              <a:t>WoT</a:t>
            </a:r>
            <a:r>
              <a:rPr lang="en-US" sz="1400" dirty="0" smtClean="0"/>
              <a:t> demo at TPAC and </a:t>
            </a:r>
            <a:r>
              <a:rPr lang="en-US" sz="1400" dirty="0" err="1" smtClean="0"/>
              <a:t>Re:Invent</a:t>
            </a:r>
            <a:endParaRPr lang="en-US" sz="1400" dirty="0" smtClean="0"/>
          </a:p>
          <a:p>
            <a:pPr marL="787400" lvl="1" indent="-342900">
              <a:buFontTx/>
              <a:buChar char="-"/>
            </a:pPr>
            <a:r>
              <a:rPr lang="en-US" sz="1400" dirty="0" smtClean="0"/>
              <a:t>Node-wot engagement with OTC (Zoltan, under </a:t>
            </a:r>
            <a:r>
              <a:rPr lang="en-US" sz="1400" dirty="0" err="1" smtClean="0"/>
              <a:t>Sakari</a:t>
            </a:r>
            <a:r>
              <a:rPr lang="en-US" sz="1400" dirty="0" smtClean="0"/>
              <a:t>)</a:t>
            </a:r>
          </a:p>
          <a:p>
            <a:pPr marL="787400" lvl="1" indent="-342900">
              <a:buFontTx/>
              <a:buChar char="-"/>
            </a:pPr>
            <a:r>
              <a:rPr lang="en-US" sz="1400" dirty="0" smtClean="0"/>
              <a:t>OCF meta-data bridge</a:t>
            </a:r>
          </a:p>
          <a:p>
            <a:pPr marL="342900" indent="-342900">
              <a:buFontTx/>
              <a:buChar char="-"/>
            </a:pPr>
            <a:r>
              <a:rPr lang="en-US" sz="1400" dirty="0" smtClean="0"/>
              <a:t>Audience and Stakeholders</a:t>
            </a:r>
          </a:p>
          <a:p>
            <a:pPr marL="787400" lvl="1" indent="-342900">
              <a:buFontTx/>
              <a:buChar char="-"/>
            </a:pPr>
            <a:r>
              <a:rPr lang="en-US" sz="1400" dirty="0" smtClean="0"/>
              <a:t>Who wants this and why?  Who is engaged?  Make a map.</a:t>
            </a:r>
          </a:p>
          <a:p>
            <a:pPr marL="787400" lvl="1" indent="-342900">
              <a:buFontTx/>
              <a:buChar char="-"/>
            </a:pPr>
            <a:r>
              <a:rPr lang="en-US" sz="1400" dirty="0" smtClean="0"/>
              <a:t>CCG (DCG?):Amazon (Steve Berg is BDM), not </a:t>
            </a:r>
            <a:r>
              <a:rPr lang="en-US" sz="1400" dirty="0" err="1" smtClean="0"/>
              <a:t>IoTG</a:t>
            </a:r>
            <a:endParaRPr lang="en-US" sz="1400" dirty="0" smtClean="0"/>
          </a:p>
          <a:p>
            <a:pPr marL="787400" lvl="1" indent="-342900">
              <a:buFontTx/>
              <a:buChar char="-"/>
            </a:pPr>
            <a:r>
              <a:rPr lang="en-US" sz="1400" dirty="0" smtClean="0"/>
              <a:t>Google </a:t>
            </a:r>
          </a:p>
          <a:p>
            <a:pPr marL="342900" indent="-342900">
              <a:buFontTx/>
              <a:buChar char="-"/>
            </a:pPr>
            <a:r>
              <a:rPr lang="en-US" sz="1400" dirty="0" smtClean="0"/>
              <a:t>Explanation</a:t>
            </a:r>
          </a:p>
          <a:p>
            <a:pPr marL="787400" lvl="1" indent="-342900">
              <a:buFontTx/>
              <a:buChar char="-"/>
            </a:pPr>
            <a:r>
              <a:rPr lang="en-US" sz="1400" dirty="0" smtClean="0"/>
              <a:t>Focus on TD and main value prop; use a Concrete example</a:t>
            </a:r>
          </a:p>
          <a:p>
            <a:pPr marL="787400" lvl="1" indent="-342900">
              <a:buFontTx/>
              <a:buChar char="-"/>
            </a:pPr>
            <a:r>
              <a:rPr lang="en-US" sz="1400" dirty="0" smtClean="0"/>
              <a:t>Hide unnecessary detail</a:t>
            </a:r>
          </a:p>
          <a:p>
            <a:pPr marL="342900" indent="-342900">
              <a:buFontTx/>
              <a:buChar char="-"/>
            </a:pPr>
            <a:r>
              <a:rPr lang="en-US" sz="1400" dirty="0" smtClean="0"/>
              <a:t>Actions and Status</a:t>
            </a:r>
          </a:p>
          <a:p>
            <a:pPr marL="787400" lvl="1" indent="-342900">
              <a:buFontTx/>
              <a:buChar char="-"/>
            </a:pPr>
            <a:r>
              <a:rPr lang="en-US" sz="1400" dirty="0" smtClean="0"/>
              <a:t>Provide information to support desired and necessary actions</a:t>
            </a:r>
          </a:p>
          <a:p>
            <a:pPr marL="787400" lvl="1" indent="-342900">
              <a:buFontTx/>
              <a:buChar char="-"/>
            </a:pPr>
            <a:endParaRPr lang="en-US" sz="1400" dirty="0"/>
          </a:p>
        </p:txBody>
      </p:sp>
      <p:sp>
        <p:nvSpPr>
          <p:cNvPr id="4" name="Title 3"/>
          <p:cNvSpPr>
            <a:spLocks noGrp="1"/>
          </p:cNvSpPr>
          <p:nvPr>
            <p:ph type="title"/>
          </p:nvPr>
        </p:nvSpPr>
        <p:spPr/>
        <p:txBody>
          <a:bodyPr/>
          <a:lstStyle/>
          <a:p>
            <a:r>
              <a:rPr lang="en-US" b="1" dirty="0" smtClean="0">
                <a:solidFill>
                  <a:srgbClr val="FF0000"/>
                </a:solidFill>
              </a:rPr>
              <a:t>TODO</a:t>
            </a:r>
            <a:endParaRPr lang="en-US" b="1" dirty="0">
              <a:solidFill>
                <a:srgbClr val="FF0000"/>
              </a:solidFill>
            </a:endParaRPr>
          </a:p>
        </p:txBody>
      </p:sp>
    </p:spTree>
    <p:extLst>
      <p:ext uri="{BB962C8B-B14F-4D97-AF65-F5344CB8AC3E}">
        <p14:creationId xmlns:p14="http://schemas.microsoft.com/office/powerpoint/2010/main" val="2831751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Value of Interoperability</a:t>
            </a:r>
            <a:endParaRPr lang="en-US" dirty="0"/>
          </a:p>
        </p:txBody>
      </p:sp>
      <p:sp>
        <p:nvSpPr>
          <p:cNvPr id="3" name="Content Placeholder 2"/>
          <p:cNvSpPr>
            <a:spLocks noGrp="1"/>
          </p:cNvSpPr>
          <p:nvPr>
            <p:ph sz="half" idx="1"/>
          </p:nvPr>
        </p:nvSpPr>
        <p:spPr>
          <a:xfrm>
            <a:off x="609600" y="1257301"/>
            <a:ext cx="5384800" cy="4868864"/>
          </a:xfrm>
        </p:spPr>
        <p:txBody>
          <a:bodyPr/>
          <a:lstStyle/>
          <a:p>
            <a:r>
              <a:rPr lang="en-US" dirty="0" smtClean="0">
                <a:solidFill>
                  <a:schemeClr val="accent2">
                    <a:lumMod val="75000"/>
                  </a:schemeClr>
                </a:solidFill>
              </a:rPr>
              <a:t>“Interoperability </a:t>
            </a:r>
            <a:r>
              <a:rPr lang="en-US" dirty="0">
                <a:solidFill>
                  <a:schemeClr val="accent2">
                    <a:lumMod val="75000"/>
                  </a:schemeClr>
                </a:solidFill>
              </a:rPr>
              <a:t>between </a:t>
            </a:r>
            <a:r>
              <a:rPr lang="en-US" dirty="0" err="1">
                <a:solidFill>
                  <a:schemeClr val="accent2">
                    <a:lumMod val="75000"/>
                  </a:schemeClr>
                </a:solidFill>
              </a:rPr>
              <a:t>IoT</a:t>
            </a:r>
            <a:r>
              <a:rPr lang="en-US" dirty="0">
                <a:solidFill>
                  <a:schemeClr val="accent2">
                    <a:lumMod val="75000"/>
                  </a:schemeClr>
                </a:solidFill>
              </a:rPr>
              <a:t> systems is critically important to capturing maximum value; on average, interoperability is required for </a:t>
            </a:r>
            <a:r>
              <a:rPr lang="en-US" dirty="0" smtClean="0">
                <a:solidFill>
                  <a:schemeClr val="accent2">
                    <a:lumMod val="75000"/>
                  </a:schemeClr>
                </a:solidFill>
              </a:rPr>
              <a:t>40% </a:t>
            </a:r>
            <a:r>
              <a:rPr lang="en-US" dirty="0">
                <a:solidFill>
                  <a:schemeClr val="accent2">
                    <a:lumMod val="75000"/>
                  </a:schemeClr>
                </a:solidFill>
              </a:rPr>
              <a:t>of potential value across </a:t>
            </a:r>
            <a:r>
              <a:rPr lang="en-US" dirty="0" err="1">
                <a:solidFill>
                  <a:schemeClr val="accent2">
                    <a:lumMod val="75000"/>
                  </a:schemeClr>
                </a:solidFill>
              </a:rPr>
              <a:t>IoT</a:t>
            </a:r>
            <a:r>
              <a:rPr lang="en-US" dirty="0">
                <a:solidFill>
                  <a:schemeClr val="accent2">
                    <a:lumMod val="75000"/>
                  </a:schemeClr>
                </a:solidFill>
              </a:rPr>
              <a:t> applications and by nearly </a:t>
            </a:r>
            <a:r>
              <a:rPr lang="en-US" dirty="0" smtClean="0">
                <a:solidFill>
                  <a:schemeClr val="accent2">
                    <a:lumMod val="75000"/>
                  </a:schemeClr>
                </a:solidFill>
              </a:rPr>
              <a:t>60% </a:t>
            </a:r>
            <a:r>
              <a:rPr lang="en-US" dirty="0">
                <a:solidFill>
                  <a:schemeClr val="accent2">
                    <a:lumMod val="75000"/>
                  </a:schemeClr>
                </a:solidFill>
              </a:rPr>
              <a:t>in some settings.” </a:t>
            </a:r>
            <a:r>
              <a:rPr lang="en-US" dirty="0" smtClean="0">
                <a:solidFill>
                  <a:schemeClr val="accent2">
                    <a:lumMod val="75000"/>
                  </a:schemeClr>
                </a:solidFill>
              </a:rPr>
              <a:t>[</a:t>
            </a:r>
            <a:r>
              <a:rPr lang="en-US" dirty="0">
                <a:solidFill>
                  <a:schemeClr val="accent2">
                    <a:lumMod val="75000"/>
                  </a:schemeClr>
                </a:solidFill>
              </a:rPr>
              <a:t>+</a:t>
            </a:r>
            <a:r>
              <a:rPr lang="en-US" dirty="0" smtClean="0">
                <a:solidFill>
                  <a:schemeClr val="accent2">
                    <a:lumMod val="75000"/>
                  </a:schemeClr>
                </a:solidFill>
              </a:rPr>
              <a:t>$4.1B TAM by </a:t>
            </a:r>
            <a:r>
              <a:rPr lang="en-US" dirty="0">
                <a:solidFill>
                  <a:schemeClr val="accent2">
                    <a:lumMod val="75000"/>
                  </a:schemeClr>
                </a:solidFill>
              </a:rPr>
              <a:t>2025]</a:t>
            </a:r>
            <a:endParaRPr lang="en-US" dirty="0" smtClean="0">
              <a:solidFill>
                <a:schemeClr val="accent2">
                  <a:lumMod val="75000"/>
                </a:schemeClr>
              </a:solidFill>
            </a:endParaRPr>
          </a:p>
          <a:p>
            <a:r>
              <a:rPr lang="en-US" sz="2400" dirty="0"/>
              <a:t>McKinsey &amp; </a:t>
            </a:r>
            <a:r>
              <a:rPr lang="en-US" sz="2400" dirty="0" smtClean="0"/>
              <a:t>Company, </a:t>
            </a:r>
            <a:r>
              <a:rPr lang="en-US" sz="2400" i="1" dirty="0">
                <a:hlinkClick r:id="rId3"/>
              </a:rPr>
              <a:t>The Internet of Things: Mapping the Value Beyond the Hype</a:t>
            </a:r>
            <a:r>
              <a:rPr lang="en-US" sz="2400" dirty="0"/>
              <a:t>, 2015 </a:t>
            </a:r>
          </a:p>
          <a:p>
            <a:endParaRPr lang="en-US" dirty="0" smtClean="0"/>
          </a:p>
        </p:txBody>
      </p:sp>
      <p:sp>
        <p:nvSpPr>
          <p:cNvPr id="4" name="Content Placeholder 3"/>
          <p:cNvSpPr>
            <a:spLocks noGrp="1"/>
          </p:cNvSpPr>
          <p:nvPr>
            <p:ph sz="half" idx="2"/>
          </p:nvPr>
        </p:nvSpPr>
        <p:spPr>
          <a:xfrm>
            <a:off x="6197600" y="1257301"/>
            <a:ext cx="5384800" cy="4868863"/>
          </a:xfrm>
        </p:spPr>
        <p:txBody>
          <a:bodyPr/>
          <a:lstStyle/>
          <a:p>
            <a:r>
              <a:rPr lang="en-US" dirty="0" smtClean="0">
                <a:solidFill>
                  <a:schemeClr val="accent2">
                    <a:lumMod val="75000"/>
                  </a:schemeClr>
                </a:solidFill>
              </a:rPr>
              <a:t>“Without </a:t>
            </a:r>
            <a:r>
              <a:rPr lang="en-US" dirty="0">
                <a:solidFill>
                  <a:schemeClr val="accent2">
                    <a:lumMod val="75000"/>
                  </a:schemeClr>
                </a:solidFill>
              </a:rPr>
              <a:t>question, the biggest obstacle facing widespread adoption of </a:t>
            </a:r>
            <a:r>
              <a:rPr lang="en-US" dirty="0" err="1">
                <a:solidFill>
                  <a:schemeClr val="accent2">
                    <a:lumMod val="75000"/>
                  </a:schemeClr>
                </a:solidFill>
              </a:rPr>
              <a:t>IoT</a:t>
            </a:r>
            <a:r>
              <a:rPr lang="en-US" dirty="0">
                <a:solidFill>
                  <a:schemeClr val="accent2">
                    <a:lumMod val="75000"/>
                  </a:schemeClr>
                </a:solidFill>
              </a:rPr>
              <a:t> and automation systems is </a:t>
            </a:r>
            <a:r>
              <a:rPr lang="en-US" dirty="0" smtClean="0">
                <a:solidFill>
                  <a:schemeClr val="accent2">
                    <a:lumMod val="75000"/>
                  </a:schemeClr>
                </a:solidFill>
              </a:rPr>
              <a:t>interoperability. [...] </a:t>
            </a:r>
            <a:r>
              <a:rPr lang="en-US" dirty="0">
                <a:solidFill>
                  <a:schemeClr val="accent2">
                    <a:lumMod val="75000"/>
                  </a:schemeClr>
                </a:solidFill>
              </a:rPr>
              <a:t>What is needed is a standardized model to associate metadata with the existing </a:t>
            </a:r>
            <a:r>
              <a:rPr lang="en-US" dirty="0" smtClean="0">
                <a:solidFill>
                  <a:schemeClr val="accent2">
                    <a:lumMod val="75000"/>
                  </a:schemeClr>
                </a:solidFill>
              </a:rPr>
              <a:t>[…] identifiers</a:t>
            </a:r>
            <a:r>
              <a:rPr lang="en-US" dirty="0"/>
              <a:t>.</a:t>
            </a:r>
            <a:r>
              <a:rPr lang="en-US" dirty="0" smtClean="0">
                <a:solidFill>
                  <a:schemeClr val="accent2">
                    <a:lumMod val="75000"/>
                  </a:schemeClr>
                </a:solidFill>
              </a:rPr>
              <a:t>”</a:t>
            </a:r>
            <a:endParaRPr lang="en-US" dirty="0">
              <a:solidFill>
                <a:schemeClr val="accent2">
                  <a:lumMod val="75000"/>
                </a:schemeClr>
              </a:solidFill>
            </a:endParaRPr>
          </a:p>
          <a:p>
            <a:r>
              <a:rPr lang="en-US" sz="2400" dirty="0" smtClean="0"/>
              <a:t>Embedded Computing Design, </a:t>
            </a:r>
            <a:r>
              <a:rPr lang="en-US" sz="2400" i="1" dirty="0" smtClean="0">
                <a:hlinkClick r:id="rId4"/>
              </a:rPr>
              <a:t>Cross-Industry Semantic </a:t>
            </a:r>
            <a:r>
              <a:rPr lang="en-US" sz="2400" i="1" dirty="0">
                <a:hlinkClick r:id="rId4"/>
              </a:rPr>
              <a:t>I</a:t>
            </a:r>
            <a:r>
              <a:rPr lang="en-US" sz="2400" i="1" dirty="0" smtClean="0">
                <a:hlinkClick r:id="rId4"/>
              </a:rPr>
              <a:t>nteroperability</a:t>
            </a:r>
            <a:r>
              <a:rPr lang="en-US" sz="2400" dirty="0" smtClean="0"/>
              <a:t>, 2017</a:t>
            </a:r>
            <a:endParaRPr lang="en-US" sz="2400" dirty="0"/>
          </a:p>
        </p:txBody>
      </p:sp>
      <p:sp>
        <p:nvSpPr>
          <p:cNvPr id="5" name="Slide Number Placeholder 4"/>
          <p:cNvSpPr>
            <a:spLocks noGrp="1"/>
          </p:cNvSpPr>
          <p:nvPr>
            <p:ph type="sldNum" sz="quarter" idx="12"/>
          </p:nvPr>
        </p:nvSpPr>
        <p:spPr/>
        <p:txBody>
          <a:bodyPr/>
          <a:lstStyle/>
          <a:p>
            <a:fld id="{6C6AE60A-B69C-4790-82F7-3882EDF23186}" type="slidenum">
              <a:rPr lang="de-DE" smtClean="0"/>
              <a:pPr/>
              <a:t>4</a:t>
            </a:fld>
            <a:endParaRPr lang="de-DE"/>
          </a:p>
        </p:txBody>
      </p:sp>
    </p:spTree>
    <p:extLst>
      <p:ext uri="{BB962C8B-B14F-4D97-AF65-F5344CB8AC3E}">
        <p14:creationId xmlns:p14="http://schemas.microsoft.com/office/powerpoint/2010/main" val="26138322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5</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102500" y="1025811"/>
            <a:ext cx="5173693" cy="4883691"/>
          </a:xfrm>
        </p:spPr>
        <p:txBody>
          <a:bodyPr/>
          <a:lstStyle/>
          <a:p>
            <a:pPr marL="342900" indent="-342900">
              <a:buFont typeface="Arial" panose="020B0604020202020204" pitchFamily="34" charset="0"/>
              <a:buChar char="•"/>
            </a:pPr>
            <a:r>
              <a:rPr lang="en-US" i="1" dirty="0" smtClean="0"/>
              <a:t>Interoperability</a:t>
            </a:r>
            <a:r>
              <a:rPr lang="en-US" dirty="0" smtClean="0"/>
              <a:t> is the key to scaling </a:t>
            </a:r>
            <a:r>
              <a:rPr lang="en-US" dirty="0" err="1" smtClean="0"/>
              <a:t>IoT</a:t>
            </a:r>
            <a:r>
              <a:rPr lang="en-US" dirty="0" smtClean="0"/>
              <a:t> ecosystem</a:t>
            </a:r>
          </a:p>
          <a:p>
            <a:pPr marL="787400" lvl="1" indent="-342900">
              <a:buFont typeface="Arial" panose="020B0604020202020204" pitchFamily="34" charset="0"/>
              <a:buChar char="•"/>
            </a:pPr>
            <a:r>
              <a:rPr lang="en-US" dirty="0" smtClean="0"/>
              <a:t>Maximize number of devices and services that can interoperate </a:t>
            </a:r>
            <a:endParaRPr lang="en-US" dirty="0"/>
          </a:p>
          <a:p>
            <a:pPr lvl="2" indent="0">
              <a:buNone/>
            </a:pPr>
            <a:r>
              <a:rPr lang="en-US" dirty="0" smtClean="0">
                <a:sym typeface="Wingdings" panose="05000000000000000000" pitchFamily="2" charset="2"/>
              </a:rPr>
              <a:t> </a:t>
            </a:r>
            <a:r>
              <a:rPr lang="en-US" dirty="0" smtClean="0"/>
              <a:t>quadratic: O(</a:t>
            </a:r>
            <a:r>
              <a:rPr lang="en-US" i="1" dirty="0" smtClean="0"/>
              <a:t>n</a:t>
            </a:r>
            <a:r>
              <a:rPr lang="en-US" baseline="30000" dirty="0" smtClean="0"/>
              <a:t>2</a:t>
            </a:r>
            <a:r>
              <a:rPr lang="en-US" dirty="0" smtClean="0"/>
              <a:t>)</a:t>
            </a:r>
          </a:p>
          <a:p>
            <a:pPr marL="787400" lvl="1" indent="-342900">
              <a:buFont typeface="Arial" panose="020B0604020202020204" pitchFamily="34" charset="0"/>
              <a:buChar char="•"/>
            </a:pPr>
            <a:r>
              <a:rPr lang="en-US" dirty="0" smtClean="0"/>
              <a:t>Provide ecosystem that can compose devices and services flexibly </a:t>
            </a:r>
          </a:p>
          <a:p>
            <a:pPr lvl="2">
              <a:buFont typeface="Wingdings" panose="05000000000000000000" pitchFamily="2" charset="2"/>
              <a:buChar char="à"/>
            </a:pPr>
            <a:r>
              <a:rPr lang="en-US" i="1" dirty="0" err="1" smtClean="0">
                <a:sym typeface="Wingdings" panose="05000000000000000000" pitchFamily="2" charset="2"/>
              </a:rPr>
              <a:t>combinatoric</a:t>
            </a:r>
            <a:r>
              <a:rPr lang="en-US" dirty="0" smtClean="0">
                <a:sym typeface="Wingdings" panose="05000000000000000000" pitchFamily="2" charset="2"/>
              </a:rPr>
              <a:t>: </a:t>
            </a:r>
            <a:r>
              <a:rPr lang="en-US" i="1" dirty="0" smtClean="0">
                <a:sym typeface="Wingdings" panose="05000000000000000000" pitchFamily="2" charset="2"/>
              </a:rPr>
              <a:t>n</a:t>
            </a:r>
            <a:r>
              <a:rPr lang="en-US" dirty="0" smtClean="0">
                <a:sym typeface="Wingdings" panose="05000000000000000000" pitchFamily="2" charset="2"/>
              </a:rPr>
              <a:t> choose </a:t>
            </a:r>
            <a:r>
              <a:rPr lang="en-US" i="1" dirty="0" smtClean="0">
                <a:sym typeface="Wingdings" panose="05000000000000000000" pitchFamily="2" charset="2"/>
              </a:rPr>
              <a:t>m</a:t>
            </a:r>
            <a:r>
              <a:rPr lang="en-US" dirty="0" smtClean="0">
                <a:sym typeface="Wingdings" panose="05000000000000000000" pitchFamily="2" charset="2"/>
              </a:rPr>
              <a:t> for services involving m sub-services</a:t>
            </a:r>
            <a:endParaRPr lang="en-US" dirty="0" smtClean="0"/>
          </a:p>
        </p:txBody>
      </p:sp>
      <p:sp>
        <p:nvSpPr>
          <p:cNvPr id="4" name="Title 3"/>
          <p:cNvSpPr>
            <a:spLocks noGrp="1"/>
          </p:cNvSpPr>
          <p:nvPr>
            <p:ph type="title"/>
          </p:nvPr>
        </p:nvSpPr>
        <p:spPr>
          <a:xfrm>
            <a:off x="280555" y="85821"/>
            <a:ext cx="11638703" cy="853440"/>
          </a:xfrm>
        </p:spPr>
        <p:txBody>
          <a:bodyPr/>
          <a:lstStyle/>
          <a:p>
            <a:r>
              <a:rPr lang="en-US" dirty="0" smtClean="0"/>
              <a:t>Accelerate </a:t>
            </a:r>
            <a:r>
              <a:rPr lang="en-US" dirty="0" err="1" smtClean="0"/>
              <a:t>IoT</a:t>
            </a:r>
            <a:r>
              <a:rPr lang="en-US" dirty="0" smtClean="0"/>
              <a:t> Scaling by Supporting Interoperability</a:t>
            </a:r>
            <a:endParaRPr lang="en-US" dirty="0"/>
          </a:p>
        </p:txBody>
      </p:sp>
      <p:grpSp>
        <p:nvGrpSpPr>
          <p:cNvPr id="27" name="Group 26"/>
          <p:cNvGrpSpPr/>
          <p:nvPr/>
        </p:nvGrpSpPr>
        <p:grpSpPr>
          <a:xfrm>
            <a:off x="5276193" y="1187669"/>
            <a:ext cx="6643066" cy="4593021"/>
            <a:chOff x="2261469" y="1146921"/>
            <a:chExt cx="7149844" cy="5059294"/>
          </a:xfrm>
        </p:grpSpPr>
        <p:pic>
          <p:nvPicPr>
            <p:cNvPr id="28" name="Picture 4" descr="http://www.etsi.org/images/articles/logos/oneM2M-Logo.png"/>
            <p:cNvPicPr>
              <a:picLocks noChangeAspect="1" noChangeArrowheads="1"/>
            </p:cNvPicPr>
            <p:nvPr/>
          </p:nvPicPr>
          <p:blipFill>
            <a:blip r:embed="rId3" cstate="print"/>
            <a:srcRect/>
            <a:stretch>
              <a:fillRect/>
            </a:stretch>
          </p:blipFill>
          <p:spPr bwMode="auto">
            <a:xfrm>
              <a:off x="4033853" y="5114866"/>
              <a:ext cx="1295044" cy="883598"/>
            </a:xfrm>
            <a:prstGeom prst="rect">
              <a:avLst/>
            </a:prstGeom>
            <a:noFill/>
          </p:spPr>
        </p:pic>
        <p:pic>
          <p:nvPicPr>
            <p:cNvPr id="30" name="Picture 4" descr="http://openmobilealliance.org/wp-content/uploads/2012/11/LOGO_OMA_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094" y="5333564"/>
              <a:ext cx="1717009" cy="8726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media.licdn.com/media/p/1/000/225/076/21c1f00.png"/>
            <p:cNvPicPr>
              <a:picLocks noChangeAspect="1" noChangeArrowheads="1"/>
            </p:cNvPicPr>
            <p:nvPr/>
          </p:nvPicPr>
          <p:blipFill>
            <a:blip r:embed="rId5" cstate="print"/>
            <a:srcRect/>
            <a:stretch>
              <a:fillRect/>
            </a:stretch>
          </p:blipFill>
          <p:spPr bwMode="auto">
            <a:xfrm>
              <a:off x="3961295" y="1184095"/>
              <a:ext cx="1440160" cy="490457"/>
            </a:xfrm>
            <a:prstGeom prst="rect">
              <a:avLst/>
            </a:prstGeom>
            <a:noFill/>
          </p:spPr>
        </p:pic>
        <p:pic>
          <p:nvPicPr>
            <p:cNvPr id="33" name="Picture 3" descr="D:\Projects\W3C-WoT\logo.png"/>
            <p:cNvPicPr>
              <a:picLocks noChangeAspect="1" noChangeArrowheads="1"/>
            </p:cNvPicPr>
            <p:nvPr/>
          </p:nvPicPr>
          <p:blipFill>
            <a:blip r:embed="rId6" cstate="print"/>
            <a:srcRect/>
            <a:stretch>
              <a:fillRect/>
            </a:stretch>
          </p:blipFill>
          <p:spPr bwMode="auto">
            <a:xfrm>
              <a:off x="6651515" y="1146921"/>
              <a:ext cx="1512168" cy="527631"/>
            </a:xfrm>
            <a:prstGeom prst="rect">
              <a:avLst/>
            </a:prstGeom>
            <a:noFill/>
          </p:spPr>
        </p:pic>
        <p:pic>
          <p:nvPicPr>
            <p:cNvPr id="34" name="Picture 2" descr="https://pbs.twimg.com/profile_images/737757905177300992/NwwT3aUT.jpg"/>
            <p:cNvPicPr>
              <a:picLocks noChangeAspect="1" noChangeArrowheads="1"/>
            </p:cNvPicPr>
            <p:nvPr/>
          </p:nvPicPr>
          <p:blipFill>
            <a:blip r:embed="rId7" cstate="print"/>
            <a:srcRect/>
            <a:stretch>
              <a:fillRect/>
            </a:stretch>
          </p:blipFill>
          <p:spPr bwMode="auto">
            <a:xfrm>
              <a:off x="2261469" y="2968682"/>
              <a:ext cx="1008112" cy="1008112"/>
            </a:xfrm>
            <a:prstGeom prst="rect">
              <a:avLst/>
            </a:prstGeom>
            <a:noFill/>
          </p:spPr>
        </p:pic>
        <p:pic>
          <p:nvPicPr>
            <p:cNvPr id="36" name="Picture 6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3683" y="3162520"/>
              <a:ext cx="1247630" cy="620436"/>
            </a:xfrm>
            <a:prstGeom prst="rect">
              <a:avLst/>
            </a:prstGeom>
          </p:spPr>
        </p:pic>
        <p:cxnSp>
          <p:nvCxnSpPr>
            <p:cNvPr id="37" name="Straight Arrow Connector 36"/>
            <p:cNvCxnSpPr/>
            <p:nvPr/>
          </p:nvCxnSpPr>
          <p:spPr>
            <a:xfrm>
              <a:off x="5486400" y="1410736"/>
              <a:ext cx="1087440" cy="0"/>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486400" y="5677328"/>
              <a:ext cx="1087440" cy="0"/>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701870" y="2011165"/>
              <a:ext cx="564233" cy="980446"/>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151991" y="3974698"/>
              <a:ext cx="716115" cy="1127617"/>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151991" y="1900962"/>
              <a:ext cx="737512" cy="995806"/>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7605656" y="4129807"/>
              <a:ext cx="583966" cy="972508"/>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401676" y="1900962"/>
              <a:ext cx="0" cy="3143552"/>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89696" y="1958763"/>
              <a:ext cx="0" cy="3143552"/>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388659" y="3472738"/>
              <a:ext cx="4507151" cy="0"/>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4842092" y="1958763"/>
              <a:ext cx="2032044" cy="3085751"/>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869462" y="1895925"/>
              <a:ext cx="1971616" cy="3344339"/>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397668" y="1761548"/>
              <a:ext cx="3212264" cy="1416155"/>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3381496" y="3761789"/>
              <a:ext cx="3283338" cy="1663643"/>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5328897" y="1853415"/>
              <a:ext cx="2655090" cy="1379489"/>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5200810" y="3856632"/>
              <a:ext cx="2695000" cy="1258234"/>
            </a:xfrm>
            <a:prstGeom prst="straightConnector1">
              <a:avLst/>
            </a:prstGeom>
            <a:ln w="635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0699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60" y="127404"/>
            <a:ext cx="9758107" cy="936761"/>
          </a:xfrm>
        </p:spPr>
        <p:txBody>
          <a:bodyPr anchor="ctr" anchorCtr="0"/>
          <a:lstStyle/>
          <a:p>
            <a:pPr>
              <a:lnSpc>
                <a:spcPts val="3733"/>
              </a:lnSpc>
            </a:pPr>
            <a:r>
              <a:rPr lang="en-GB" sz="3200" dirty="0" err="1"/>
              <a:t>W</a:t>
            </a:r>
            <a:r>
              <a:rPr lang="en-GB" sz="3200" dirty="0" err="1" smtClean="0"/>
              <a:t>oT</a:t>
            </a:r>
            <a:r>
              <a:rPr lang="en-GB" sz="3200" dirty="0" smtClean="0"/>
              <a:t> Key Deliverable: Standardised Metadata</a:t>
            </a:r>
            <a:endParaRPr lang="en-GB" sz="3200" dirty="0"/>
          </a:p>
        </p:txBody>
      </p:sp>
      <p:sp>
        <p:nvSpPr>
          <p:cNvPr id="3" name="Content Placeholder 2"/>
          <p:cNvSpPr>
            <a:spLocks noGrp="1"/>
          </p:cNvSpPr>
          <p:nvPr>
            <p:ph idx="1"/>
          </p:nvPr>
        </p:nvSpPr>
        <p:spPr>
          <a:xfrm>
            <a:off x="554569" y="1234440"/>
            <a:ext cx="4531497" cy="5013960"/>
          </a:xfrm>
        </p:spPr>
        <p:txBody>
          <a:bodyPr>
            <a:normAutofit/>
          </a:bodyPr>
          <a:lstStyle/>
          <a:p>
            <a:r>
              <a:rPr lang="en-GB" b="1" dirty="0" smtClean="0"/>
              <a:t>Metadata simplifies application development</a:t>
            </a:r>
          </a:p>
          <a:p>
            <a:pPr lvl="1"/>
            <a:r>
              <a:rPr lang="en-GB" dirty="0" smtClean="0"/>
              <a:t>Decouples underlying protocols</a:t>
            </a:r>
          </a:p>
          <a:p>
            <a:pPr lvl="1"/>
            <a:r>
              <a:rPr lang="en-GB" dirty="0" smtClean="0"/>
              <a:t>Enables automated tooling</a:t>
            </a:r>
          </a:p>
          <a:p>
            <a:r>
              <a:rPr lang="en-GB" b="1" dirty="0" smtClean="0"/>
              <a:t>Metadata enables interoperability </a:t>
            </a:r>
          </a:p>
          <a:p>
            <a:pPr lvl="1"/>
            <a:r>
              <a:rPr lang="en-GB" dirty="0" smtClean="0"/>
              <a:t>Describe the interfaces exposed to applications </a:t>
            </a:r>
          </a:p>
          <a:p>
            <a:pPr lvl="1"/>
            <a:r>
              <a:rPr lang="en-GB" dirty="0" smtClean="0"/>
              <a:t>Describe the communication and security requirements for accessing things</a:t>
            </a:r>
          </a:p>
          <a:p>
            <a:pPr lvl="1"/>
            <a:r>
              <a:rPr lang="en-GB" dirty="0" smtClean="0"/>
              <a:t>Describe the data models, semantics, and domain constraints</a:t>
            </a:r>
            <a:endParaRPr lang="en-GB" dirty="0"/>
          </a:p>
        </p:txBody>
      </p:sp>
      <p:sp>
        <p:nvSpPr>
          <p:cNvPr id="6" name="Slide Number Placeholder 5"/>
          <p:cNvSpPr>
            <a:spLocks noGrp="1"/>
          </p:cNvSpPr>
          <p:nvPr>
            <p:ph type="sldNum" sz="quarter" idx="12"/>
          </p:nvPr>
        </p:nvSpPr>
        <p:spPr/>
        <p:txBody>
          <a:bodyPr/>
          <a:lstStyle/>
          <a:p>
            <a:fld id="{E76FF339-C289-BD4E-BE3A-0EFF8D97C3C0}" type="slidenum">
              <a:rPr lang="en-US" smtClean="0"/>
              <a:pPr/>
              <a:t>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419" y="1388009"/>
            <a:ext cx="6636648" cy="2709077"/>
          </a:xfrm>
          <a:prstGeom prst="rect">
            <a:avLst/>
          </a:prstGeom>
        </p:spPr>
      </p:pic>
      <p:pic>
        <p:nvPicPr>
          <p:cNvPr id="7" name="Shape 369" descr="1000px-W3C®_Icon.svg.png"/>
          <p:cNvPicPr preferRelativeResize="0"/>
          <p:nvPr/>
        </p:nvPicPr>
        <p:blipFill rotWithShape="1">
          <a:blip r:embed="rId3">
            <a:alphaModFix/>
          </a:blip>
          <a:srcRect/>
          <a:stretch/>
        </p:blipFill>
        <p:spPr>
          <a:xfrm>
            <a:off x="248928" y="34348"/>
            <a:ext cx="1635000" cy="1113300"/>
          </a:xfrm>
          <a:prstGeom prst="rect">
            <a:avLst/>
          </a:prstGeom>
          <a:noFill/>
          <a:ln>
            <a:noFill/>
          </a:ln>
        </p:spPr>
      </p:pic>
    </p:spTree>
    <p:extLst>
      <p:ext uri="{BB962C8B-B14F-4D97-AF65-F5344CB8AC3E}">
        <p14:creationId xmlns:p14="http://schemas.microsoft.com/office/powerpoint/2010/main" val="2953356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TD Example</a:t>
            </a:r>
            <a:endParaRPr lang="en-US" dirty="0"/>
          </a:p>
        </p:txBody>
      </p:sp>
      <p:sp>
        <p:nvSpPr>
          <p:cNvPr id="5" name="Rectangle 3"/>
          <p:cNvSpPr/>
          <p:nvPr/>
        </p:nvSpPr>
        <p:spPr>
          <a:xfrm>
            <a:off x="1991544" y="1556793"/>
            <a:ext cx="8208912" cy="1954381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a:solidFill>
                  <a:srgbClr val="000000"/>
                </a:solidFill>
                <a:latin typeface="Consolas"/>
              </a:rPr>
              <a:t>{</a:t>
            </a:r>
          </a:p>
          <a:p>
            <a:r>
              <a:rPr lang="de-DE" sz="1600" dirty="0">
                <a:solidFill>
                  <a:srgbClr val="000000"/>
                </a:solidFill>
                <a:latin typeface="Consolas"/>
              </a:rPr>
              <a:t>  </a:t>
            </a:r>
            <a:r>
              <a:rPr lang="de-DE" sz="1600" dirty="0">
                <a:solidFill>
                  <a:srgbClr val="FF9900"/>
                </a:solidFill>
                <a:latin typeface="Consolas"/>
              </a:rPr>
              <a:t>"@</a:t>
            </a:r>
            <a:r>
              <a:rPr lang="de-DE" sz="1600" dirty="0" err="1">
                <a:solidFill>
                  <a:srgbClr val="FF9900"/>
                </a:solidFill>
                <a:latin typeface="Consolas"/>
              </a:rPr>
              <a:t>context</a:t>
            </a:r>
            <a:r>
              <a:rPr lang="de-DE" sz="1600" dirty="0">
                <a:solidFill>
                  <a:srgbClr val="FF9900"/>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"http://w3c.github.io/wot/w3c-wot-td-context.jsonld"</a:t>
            </a:r>
            <a:r>
              <a:rPr lang="de-DE" sz="1600" dirty="0">
                <a:solidFill>
                  <a:srgbClr val="000000"/>
                </a:solidFill>
                <a:latin typeface="Consolas"/>
              </a:rPr>
              <a:t>,</a:t>
            </a:r>
          </a:p>
          <a:p>
            <a:r>
              <a:rPr lang="de-DE" sz="1600" dirty="0">
                <a:solidFill>
                  <a:srgbClr val="000000"/>
                </a:solidFill>
                <a:latin typeface="Consolas"/>
              </a:rPr>
              <a:t>    { </a:t>
            </a:r>
            <a:r>
              <a:rPr lang="de-DE" sz="1600" b="1" dirty="0">
                <a:solidFill>
                  <a:schemeClr val="accent2"/>
                </a:solidFill>
                <a:latin typeface="Consolas"/>
              </a:rPr>
              <a:t>"</a:t>
            </a:r>
            <a:r>
              <a:rPr lang="de-DE" sz="1600" b="1" dirty="0" err="1">
                <a:solidFill>
                  <a:schemeClr val="accent2"/>
                </a:solidFill>
                <a:latin typeface="Consolas"/>
              </a:rPr>
              <a:t>domain</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"http://example.org/actuator#"</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dirty="0">
                <a:solidFill>
                  <a:srgbClr val="FF9900"/>
                </a:solidFill>
                <a:latin typeface="Consolas"/>
              </a:rPr>
              <a:t>"@type"</a:t>
            </a:r>
            <a:r>
              <a:rPr lang="de-DE" sz="1600" dirty="0">
                <a:solidFill>
                  <a:srgbClr val="000000"/>
                </a:solidFill>
                <a:latin typeface="Consolas"/>
              </a:rPr>
              <a:t>: </a:t>
            </a:r>
            <a:r>
              <a:rPr lang="de-DE" sz="1600" dirty="0">
                <a:solidFill>
                  <a:srgbClr val="0000FF"/>
                </a:solidFill>
                <a:latin typeface="Consolas"/>
              </a:rPr>
              <a:t>"Thing"</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MyLEDThing</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base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"coap://myled.example.com:5683/"</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security</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cat</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4A7B7C"/>
                </a:solidFill>
                <a:latin typeface="Consolas"/>
              </a:rPr>
              <a:t>"</a:t>
            </a:r>
            <a:r>
              <a:rPr lang="de-DE" sz="1600" dirty="0" err="1">
                <a:solidFill>
                  <a:srgbClr val="4A7B7C"/>
                </a:solidFill>
                <a:latin typeface="Consolas"/>
              </a:rPr>
              <a:t>token:jwt</a:t>
            </a:r>
            <a:r>
              <a:rPr lang="de-DE" sz="1600" dirty="0">
                <a:solidFill>
                  <a:srgbClr val="4A7B7C"/>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alg</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4A7B7C"/>
                </a:solidFill>
                <a:latin typeface="Consolas"/>
              </a:rPr>
              <a:t>"HS256"</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as</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"https://authority-issuing.example.org"</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"interactions"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"Property"</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domain:onOffStatus</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status</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outputData</a:t>
            </a:r>
            <a:r>
              <a:rPr lang="de-DE" sz="1600" b="1" dirty="0">
                <a:solidFill>
                  <a:srgbClr val="4A7B7C"/>
                </a:solidFill>
                <a:latin typeface="Consolas"/>
              </a:rPr>
              <a:t>"</a:t>
            </a:r>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a:t>
            </a:r>
            <a:r>
              <a:rPr lang="de-DE" sz="1600" dirty="0" err="1">
                <a:solidFill>
                  <a:srgbClr val="FF0066"/>
                </a:solidFill>
                <a:latin typeface="Consolas"/>
              </a:rPr>
              <a:t>boolean</a:t>
            </a:r>
            <a:r>
              <a:rPr lang="de-DE" sz="1600" dirty="0">
                <a:solidFill>
                  <a:srgbClr val="FF0066"/>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writable</a:t>
            </a:r>
            <a:r>
              <a:rPr lang="de-DE" sz="1600" b="1" dirty="0">
                <a:solidFill>
                  <a:srgbClr val="4A7B7C"/>
                </a:solidFill>
                <a:latin typeface="Consolas"/>
              </a:rPr>
              <a:t>"</a:t>
            </a:r>
            <a:r>
              <a:rPr lang="de-DE" sz="1600" dirty="0">
                <a:solidFill>
                  <a:srgbClr val="000000"/>
                </a:solidFill>
                <a:latin typeface="Consolas"/>
              </a:rPr>
              <a:t>: </a:t>
            </a:r>
            <a:r>
              <a:rPr lang="de-DE" sz="1600" dirty="0" err="1">
                <a:solidFill>
                  <a:srgbClr val="0000FF"/>
                </a:solidFill>
                <a:latin typeface="Consolas"/>
              </a:rPr>
              <a:t>true</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pwr</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"http://mytemp.example.com:8080/status"</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"Action"</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domain:fadeIn</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fadeIn</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inputData</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"integer"}</a:t>
            </a:r>
            <a:r>
              <a:rPr lang="de-DE" sz="1600" dirty="0">
                <a:solidFill>
                  <a:srgbClr val="000000"/>
                </a:solidFill>
                <a:latin typeface="Consolas"/>
              </a:rPr>
              <a:t>,</a:t>
            </a:r>
          </a:p>
          <a:p>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domain:unit</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a:t>
            </a:r>
            <a:r>
              <a:rPr lang="de-DE" sz="1600" dirty="0" err="1">
                <a:solidFill>
                  <a:schemeClr val="accent2"/>
                </a:solidFill>
                <a:latin typeface="Consolas"/>
              </a:rPr>
              <a:t>domain:ms</a:t>
            </a:r>
            <a:r>
              <a:rPr lang="de-DE" sz="1600" dirty="0">
                <a:solidFill>
                  <a:schemeClr val="accent2"/>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"in"</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"http://mytemp.example.com:8080/in"</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"Action"</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domain:fadeOut</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fadeOut</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inputData</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"integer"}</a:t>
            </a:r>
            <a:r>
              <a:rPr lang="de-DE" sz="1600" dirty="0">
                <a:solidFill>
                  <a:srgbClr val="000000"/>
                </a:solidFill>
                <a:latin typeface="Consolas"/>
              </a:rPr>
              <a:t>,</a:t>
            </a:r>
          </a:p>
          <a:p>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domain:unit</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a:t>
            </a:r>
            <a:r>
              <a:rPr lang="de-DE" sz="1600" dirty="0" err="1">
                <a:solidFill>
                  <a:schemeClr val="accent2"/>
                </a:solidFill>
                <a:latin typeface="Consolas"/>
              </a:rPr>
              <a:t>domain:ms</a:t>
            </a:r>
            <a:r>
              <a:rPr lang="de-DE" sz="1600" dirty="0">
                <a:solidFill>
                  <a:schemeClr val="accent2"/>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"out"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"http://mytemp.example.com:8080/out"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"Event"</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domain:alert</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criticalCondition</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outputData</a:t>
            </a:r>
            <a:r>
              <a:rPr lang="de-DE" sz="1600" b="1" dirty="0">
                <a:solidFill>
                  <a:srgbClr val="4A7B7C"/>
                </a:solidFill>
                <a:latin typeface="Consolas"/>
              </a:rPr>
              <a:t>"</a:t>
            </a:r>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a:t>
            </a:r>
            <a:r>
              <a:rPr lang="de-DE" sz="1600" dirty="0" err="1">
                <a:solidFill>
                  <a:srgbClr val="FF0066"/>
                </a:solidFill>
                <a:latin typeface="Consolas"/>
              </a:rPr>
              <a:t>string</a:t>
            </a:r>
            <a:r>
              <a:rPr lang="de-DE" sz="1600" dirty="0">
                <a:solidFill>
                  <a:srgbClr val="FF0066"/>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ev</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a:t>
            </a:r>
            <a:endParaRPr lang="de-CH" sz="1600" dirty="0">
              <a:latin typeface="Consolas" pitchFamily="49" charset="0"/>
              <a:cs typeface="Consolas" pitchFamily="49" charset="0"/>
            </a:endParaRPr>
          </a:p>
        </p:txBody>
      </p:sp>
      <p:sp>
        <p:nvSpPr>
          <p:cNvPr id="4" name="Wolkenförmige Legende 3"/>
          <p:cNvSpPr/>
          <p:nvPr/>
        </p:nvSpPr>
        <p:spPr>
          <a:xfrm>
            <a:off x="2351584" y="667295"/>
            <a:ext cx="1656184" cy="864096"/>
          </a:xfrm>
          <a:prstGeom prst="cloudCallout">
            <a:avLst>
              <a:gd name="adj1" fmla="val -15913"/>
              <a:gd name="adj2" fmla="val 8240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sz="1800" dirty="0"/>
              <a:t>JSON-LD</a:t>
            </a:r>
            <a:br>
              <a:rPr lang="de-DE" sz="1800" dirty="0"/>
            </a:br>
            <a:r>
              <a:rPr lang="de-DE" sz="1800" dirty="0"/>
              <a:t>(</a:t>
            </a:r>
            <a:r>
              <a:rPr lang="de-DE" sz="1800" dirty="0" err="1"/>
              <a:t>Linked</a:t>
            </a:r>
            <a:r>
              <a:rPr lang="de-DE" sz="1800" dirty="0"/>
              <a:t> Data)</a:t>
            </a:r>
          </a:p>
        </p:txBody>
      </p:sp>
      <p:sp>
        <p:nvSpPr>
          <p:cNvPr id="6" name="Wolkenförmige Legende 5"/>
          <p:cNvSpPr/>
          <p:nvPr/>
        </p:nvSpPr>
        <p:spPr>
          <a:xfrm>
            <a:off x="7769119" y="2564904"/>
            <a:ext cx="2016224" cy="864096"/>
          </a:xfrm>
          <a:prstGeom prst="cloudCallout">
            <a:avLst>
              <a:gd name="adj1" fmla="val -64018"/>
              <a:gd name="adj2" fmla="val -475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rIns="36000" rtlCol="0" anchor="ctr"/>
          <a:lstStyle/>
          <a:p>
            <a:pPr algn="ctr"/>
            <a:r>
              <a:rPr lang="de-DE" sz="1800" dirty="0" err="1"/>
              <a:t>domain-specific</a:t>
            </a:r>
            <a:r>
              <a:rPr lang="de-DE" sz="1800" dirty="0"/>
              <a:t/>
            </a:r>
            <a:br>
              <a:rPr lang="de-DE" sz="1800" dirty="0"/>
            </a:br>
            <a:r>
              <a:rPr lang="de-DE" sz="1800" dirty="0" err="1"/>
              <a:t>vocabulary</a:t>
            </a:r>
            <a:endParaRPr lang="de-DE" sz="1800" dirty="0"/>
          </a:p>
        </p:txBody>
      </p:sp>
      <p:sp>
        <p:nvSpPr>
          <p:cNvPr id="7" name="Wolkenförmige Legende 6"/>
          <p:cNvSpPr/>
          <p:nvPr/>
        </p:nvSpPr>
        <p:spPr>
          <a:xfrm>
            <a:off x="7968208" y="4725144"/>
            <a:ext cx="2016224" cy="864096"/>
          </a:xfrm>
          <a:prstGeom prst="cloudCallout">
            <a:avLst>
              <a:gd name="adj1" fmla="val -50547"/>
              <a:gd name="adj2" fmla="val 63547"/>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sz="1800" dirty="0"/>
              <a:t>JSON Schema</a:t>
            </a:r>
          </a:p>
        </p:txBody>
      </p:sp>
      <p:sp>
        <p:nvSpPr>
          <p:cNvPr id="8" name="Wolkenförmige Legende 7"/>
          <p:cNvSpPr/>
          <p:nvPr/>
        </p:nvSpPr>
        <p:spPr>
          <a:xfrm>
            <a:off x="8148021" y="739303"/>
            <a:ext cx="1908420" cy="1008112"/>
          </a:xfrm>
          <a:prstGeom prst="cloudCallout">
            <a:avLst>
              <a:gd name="adj1" fmla="val -43792"/>
              <a:gd name="adj2" fmla="val 79264"/>
            </a:avLst>
          </a:prstGeom>
          <a:solidFill>
            <a:srgbClr val="4A7B7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36000" rtlCol="0" anchor="ctr"/>
          <a:lstStyle/>
          <a:p>
            <a:pPr algn="ctr"/>
            <a:r>
              <a:rPr lang="de-DE" sz="1800" dirty="0"/>
              <a:t>W3C WoT TD</a:t>
            </a:r>
            <a:br>
              <a:rPr lang="de-DE" sz="1800" dirty="0"/>
            </a:br>
            <a:r>
              <a:rPr lang="de-DE" sz="1800" dirty="0" err="1"/>
              <a:t>vocabulary</a:t>
            </a:r>
            <a:endParaRPr lang="de-DE" sz="1800" dirty="0"/>
          </a:p>
        </p:txBody>
      </p:sp>
    </p:spTree>
    <p:extLst>
      <p:ext uri="{BB962C8B-B14F-4D97-AF65-F5344CB8AC3E}">
        <p14:creationId xmlns:p14="http://schemas.microsoft.com/office/powerpoint/2010/main" val="373172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strVal val="ppt_w*0.70"/>
                                          </p:val>
                                        </p:tav>
                                      </p:tavLst>
                                    </p:anim>
                                    <p:anim calcmode="lin" valueType="num">
                                      <p:cBhvr>
                                        <p:cTn id="7" dur="500"/>
                                        <p:tgtEl>
                                          <p:spTgt spid="4"/>
                                        </p:tgtEl>
                                        <p:attrNameLst>
                                          <p:attrName>ppt_h</p:attrName>
                                        </p:attrNameLst>
                                      </p:cBhvr>
                                      <p:tavLst>
                                        <p:tav tm="0">
                                          <p:val>
                                            <p:strVal val="ppt_h"/>
                                          </p:val>
                                        </p:tav>
                                        <p:tav tm="100000">
                                          <p:val>
                                            <p:strVal val="ppt_h"/>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500"/>
                                        <p:tgtEl>
                                          <p:spTgt spid="8"/>
                                        </p:tgtEl>
                                        <p:attrNameLst>
                                          <p:attrName>ppt_w</p:attrName>
                                        </p:attrNameLst>
                                      </p:cBhvr>
                                      <p:tavLst>
                                        <p:tav tm="0">
                                          <p:val>
                                            <p:strVal val="ppt_w"/>
                                          </p:val>
                                        </p:tav>
                                        <p:tav tm="100000">
                                          <p:val>
                                            <p:strVal val="ppt_w*0.70"/>
                                          </p:val>
                                        </p:tav>
                                      </p:tavLst>
                                    </p:anim>
                                    <p:anim calcmode="lin" valueType="num">
                                      <p:cBhvr>
                                        <p:cTn id="12" dur="500"/>
                                        <p:tgtEl>
                                          <p:spTgt spid="8"/>
                                        </p:tgtEl>
                                        <p:attrNameLst>
                                          <p:attrName>ppt_h</p:attrName>
                                        </p:attrNameLst>
                                      </p:cBhvr>
                                      <p:tavLst>
                                        <p:tav tm="0">
                                          <p:val>
                                            <p:strVal val="ppt_h"/>
                                          </p:val>
                                        </p:tav>
                                        <p:tav tm="100000">
                                          <p:val>
                                            <p:strVal val="ppt_h"/>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55" presetClass="exit" presetSubtype="0" fill="hold" grpId="0" nodeType="withEffect">
                                  <p:stCondLst>
                                    <p:cond delay="0"/>
                                  </p:stCondLst>
                                  <p:childTnLst>
                                    <p:anim calcmode="lin" valueType="num">
                                      <p:cBhvr>
                                        <p:cTn id="16" dur="500"/>
                                        <p:tgtEl>
                                          <p:spTgt spid="6"/>
                                        </p:tgtEl>
                                        <p:attrNameLst>
                                          <p:attrName>ppt_w</p:attrName>
                                        </p:attrNameLst>
                                      </p:cBhvr>
                                      <p:tavLst>
                                        <p:tav tm="0">
                                          <p:val>
                                            <p:strVal val="ppt_w"/>
                                          </p:val>
                                        </p:tav>
                                        <p:tav tm="100000">
                                          <p:val>
                                            <p:strVal val="ppt_w*0.70"/>
                                          </p:val>
                                        </p:tav>
                                      </p:tavLst>
                                    </p:anim>
                                    <p:anim calcmode="lin" valueType="num">
                                      <p:cBhvr>
                                        <p:cTn id="17" dur="500"/>
                                        <p:tgtEl>
                                          <p:spTgt spid="6"/>
                                        </p:tgtEl>
                                        <p:attrNameLst>
                                          <p:attrName>ppt_h</p:attrName>
                                        </p:attrNameLst>
                                      </p:cBhvr>
                                      <p:tavLst>
                                        <p:tav tm="0">
                                          <p:val>
                                            <p:strVal val="ppt_h"/>
                                          </p:val>
                                        </p:tav>
                                        <p:tav tm="100000">
                                          <p:val>
                                            <p:strVal val="ppt_h"/>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55" presetClass="exit" presetSubtype="0" fill="hold" grpId="0" nodeType="withEffect">
                                  <p:stCondLst>
                                    <p:cond delay="0"/>
                                  </p:stCondLst>
                                  <p:childTnLst>
                                    <p:anim calcmode="lin" valueType="num">
                                      <p:cBhvr>
                                        <p:cTn id="21" dur="500"/>
                                        <p:tgtEl>
                                          <p:spTgt spid="7"/>
                                        </p:tgtEl>
                                        <p:attrNameLst>
                                          <p:attrName>ppt_w</p:attrName>
                                        </p:attrNameLst>
                                      </p:cBhvr>
                                      <p:tavLst>
                                        <p:tav tm="0">
                                          <p:val>
                                            <p:strVal val="ppt_w"/>
                                          </p:val>
                                        </p:tav>
                                        <p:tav tm="100000">
                                          <p:val>
                                            <p:strVal val="ppt_w*0.70"/>
                                          </p:val>
                                        </p:tav>
                                      </p:tavLst>
                                    </p:anim>
                                    <p:anim calcmode="lin" valueType="num">
                                      <p:cBhvr>
                                        <p:cTn id="22" dur="500"/>
                                        <p:tgtEl>
                                          <p:spTgt spid="7"/>
                                        </p:tgtEl>
                                        <p:attrNameLst>
                                          <p:attrName>ppt_h</p:attrName>
                                        </p:attrNameLst>
                                      </p:cBhvr>
                                      <p:tavLst>
                                        <p:tav tm="0">
                                          <p:val>
                                            <p:strVal val="ppt_h"/>
                                          </p:val>
                                        </p:tav>
                                        <p:tav tm="100000">
                                          <p:val>
                                            <p:strVal val="ppt_h"/>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500"/>
                            </p:stCondLst>
                            <p:childTnLst>
                              <p:par>
                                <p:cTn id="26" presetID="64" presetClass="path" presetSubtype="0" accel="50000" decel="50000" fill="hold" grpId="0" nodeType="afterEffect">
                                  <p:stCondLst>
                                    <p:cond delay="0"/>
                                  </p:stCondLst>
                                  <p:childTnLst>
                                    <p:animMotion origin="layout" path="M 0 -1.85185E-6 L 0 -0.69537 " pathEditMode="relative" rAng="0" ptsTypes="AA">
                                      <p:cBhvr>
                                        <p:cTn id="27" dur="2000" fill="hold"/>
                                        <p:tgtEl>
                                          <p:spTgt spid="5"/>
                                        </p:tgtEl>
                                        <p:attrNameLst>
                                          <p:attrName>ppt_x</p:attrName>
                                          <p:attrName>ppt_y</p:attrName>
                                        </p:attrNameLst>
                                      </p:cBhvr>
                                      <p:rCtr x="0" y="-348"/>
                                    </p:animMotion>
                                  </p:childTnLst>
                                </p:cTn>
                              </p:par>
                              <p:par>
                                <p:cTn id="28" presetID="64" presetClass="path" presetSubtype="0" accel="50000" decel="50000" fill="hold" grpId="0" nodeType="withEffect">
                                  <p:stCondLst>
                                    <p:cond delay="0"/>
                                  </p:stCondLst>
                                  <p:childTnLst>
                                    <p:animMotion origin="layout" path="M 0 3.7037E-7 L 0 -0.73634 " pathEditMode="relative" rAng="0" ptsTypes="AA">
                                      <p:cBhvr>
                                        <p:cTn id="29" dur="2000" fill="hold"/>
                                        <p:tgtEl>
                                          <p:spTgt spid="2"/>
                                        </p:tgtEl>
                                        <p:attrNameLst>
                                          <p:attrName>ppt_x</p:attrName>
                                          <p:attrName>ppt_y</p:attrName>
                                        </p:attrNameLst>
                                      </p:cBhvr>
                                      <p:rCtr x="0" y="-3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991544" y="-3206915"/>
            <a:ext cx="8208912" cy="1954381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a:solidFill>
                  <a:srgbClr val="000000"/>
                </a:solidFill>
                <a:latin typeface="Consolas"/>
              </a:rPr>
              <a:t>{</a:t>
            </a:r>
          </a:p>
          <a:p>
            <a:r>
              <a:rPr lang="de-DE" sz="1600" dirty="0">
                <a:solidFill>
                  <a:srgbClr val="000000"/>
                </a:solidFill>
                <a:latin typeface="Consolas"/>
              </a:rPr>
              <a:t>  </a:t>
            </a:r>
            <a:r>
              <a:rPr lang="de-DE" sz="1600" dirty="0">
                <a:solidFill>
                  <a:srgbClr val="FF9900"/>
                </a:solidFill>
                <a:latin typeface="Consolas"/>
              </a:rPr>
              <a:t>"@</a:t>
            </a:r>
            <a:r>
              <a:rPr lang="de-DE" sz="1600" dirty="0" err="1">
                <a:solidFill>
                  <a:srgbClr val="FF9900"/>
                </a:solidFill>
                <a:latin typeface="Consolas"/>
              </a:rPr>
              <a:t>context</a:t>
            </a:r>
            <a:r>
              <a:rPr lang="de-DE" sz="1600" dirty="0">
                <a:solidFill>
                  <a:srgbClr val="FF9900"/>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"http://w3c.github.io/wot/w3c-wot-td-context.jsonld"</a:t>
            </a:r>
            <a:r>
              <a:rPr lang="de-DE" sz="1600" dirty="0">
                <a:solidFill>
                  <a:srgbClr val="000000"/>
                </a:solidFill>
                <a:latin typeface="Consolas"/>
              </a:rPr>
              <a:t>,</a:t>
            </a:r>
          </a:p>
          <a:p>
            <a:r>
              <a:rPr lang="de-DE" sz="1600" dirty="0">
                <a:solidFill>
                  <a:srgbClr val="000000"/>
                </a:solidFill>
                <a:latin typeface="Consolas"/>
              </a:rPr>
              <a:t>    { </a:t>
            </a:r>
            <a:r>
              <a:rPr lang="de-DE" sz="1600" b="1" dirty="0">
                <a:solidFill>
                  <a:schemeClr val="accent2"/>
                </a:solidFill>
                <a:latin typeface="Consolas"/>
              </a:rPr>
              <a:t>"</a:t>
            </a:r>
            <a:r>
              <a:rPr lang="de-DE" sz="1600" b="1" dirty="0" err="1">
                <a:solidFill>
                  <a:schemeClr val="accent2"/>
                </a:solidFill>
                <a:latin typeface="Consolas"/>
              </a:rPr>
              <a:t>domain</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"http://example.org/actuator#"</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dirty="0">
                <a:solidFill>
                  <a:srgbClr val="FF9900"/>
                </a:solidFill>
                <a:latin typeface="Consolas"/>
              </a:rPr>
              <a:t>"@type"</a:t>
            </a:r>
            <a:r>
              <a:rPr lang="de-DE" sz="1600" dirty="0">
                <a:solidFill>
                  <a:srgbClr val="000000"/>
                </a:solidFill>
                <a:latin typeface="Consolas"/>
              </a:rPr>
              <a:t>: </a:t>
            </a:r>
            <a:r>
              <a:rPr lang="de-DE" sz="1600" dirty="0">
                <a:solidFill>
                  <a:srgbClr val="0000FF"/>
                </a:solidFill>
                <a:latin typeface="Consolas"/>
              </a:rPr>
              <a:t>"Thing"</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MyLEDThing</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base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"coap://myled.example.com:5683/"</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security</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cat</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4A7B7C"/>
                </a:solidFill>
                <a:latin typeface="Consolas"/>
              </a:rPr>
              <a:t>"</a:t>
            </a:r>
            <a:r>
              <a:rPr lang="de-DE" sz="1600" dirty="0" err="1">
                <a:solidFill>
                  <a:srgbClr val="4A7B7C"/>
                </a:solidFill>
                <a:latin typeface="Consolas"/>
              </a:rPr>
              <a:t>token:jwt</a:t>
            </a:r>
            <a:r>
              <a:rPr lang="de-DE" sz="1600" dirty="0">
                <a:solidFill>
                  <a:srgbClr val="4A7B7C"/>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alg</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4A7B7C"/>
                </a:solidFill>
                <a:latin typeface="Consolas"/>
              </a:rPr>
              <a:t>"HS256"</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as</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"https://authority-issuing.example.org"</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"interactions"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"Property"</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domain:onOffStatus</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status</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outputData</a:t>
            </a:r>
            <a:r>
              <a:rPr lang="de-DE" sz="1600" b="1" dirty="0">
                <a:solidFill>
                  <a:srgbClr val="4A7B7C"/>
                </a:solidFill>
                <a:latin typeface="Consolas"/>
              </a:rPr>
              <a:t>"</a:t>
            </a:r>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a:t>
            </a:r>
            <a:r>
              <a:rPr lang="de-DE" sz="1600" dirty="0" err="1">
                <a:solidFill>
                  <a:srgbClr val="FF0066"/>
                </a:solidFill>
                <a:latin typeface="Consolas"/>
              </a:rPr>
              <a:t>boolean</a:t>
            </a:r>
            <a:r>
              <a:rPr lang="de-DE" sz="1600" dirty="0">
                <a:solidFill>
                  <a:srgbClr val="FF0066"/>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writable</a:t>
            </a:r>
            <a:r>
              <a:rPr lang="de-DE" sz="1600" b="1" dirty="0">
                <a:solidFill>
                  <a:srgbClr val="4A7B7C"/>
                </a:solidFill>
                <a:latin typeface="Consolas"/>
              </a:rPr>
              <a:t>"</a:t>
            </a:r>
            <a:r>
              <a:rPr lang="de-DE" sz="1600" dirty="0">
                <a:solidFill>
                  <a:srgbClr val="000000"/>
                </a:solidFill>
                <a:latin typeface="Consolas"/>
              </a:rPr>
              <a:t>: </a:t>
            </a:r>
            <a:r>
              <a:rPr lang="de-DE" sz="1600" dirty="0" err="1">
                <a:solidFill>
                  <a:srgbClr val="0000FF"/>
                </a:solidFill>
                <a:latin typeface="Consolas"/>
              </a:rPr>
              <a:t>true</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pwr</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"http://mytemp.example.com:8080/status"</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"Action"</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domain:fadeIn</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fadeIn</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inputData</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"integer"}</a:t>
            </a:r>
            <a:r>
              <a:rPr lang="de-DE" sz="1600" dirty="0">
                <a:solidFill>
                  <a:srgbClr val="000000"/>
                </a:solidFill>
                <a:latin typeface="Consolas"/>
              </a:rPr>
              <a:t>,</a:t>
            </a:r>
          </a:p>
          <a:p>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domain:unit</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a:t>
            </a:r>
            <a:r>
              <a:rPr lang="de-DE" sz="1600" dirty="0" err="1">
                <a:solidFill>
                  <a:schemeClr val="accent2"/>
                </a:solidFill>
                <a:latin typeface="Consolas"/>
              </a:rPr>
              <a:t>domain:ms</a:t>
            </a:r>
            <a:r>
              <a:rPr lang="de-DE" sz="1600" dirty="0">
                <a:solidFill>
                  <a:schemeClr val="accent2"/>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"in"</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"http://mytemp.example.com:8080/in"</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"Action"</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domain:fadeOut</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fadeOut</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inputData</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"integer"}</a:t>
            </a:r>
            <a:r>
              <a:rPr lang="de-DE" sz="1600" dirty="0">
                <a:solidFill>
                  <a:srgbClr val="000000"/>
                </a:solidFill>
                <a:latin typeface="Consolas"/>
              </a:rPr>
              <a:t>,</a:t>
            </a:r>
          </a:p>
          <a:p>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domain:unit</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a:t>
            </a:r>
            <a:r>
              <a:rPr lang="de-DE" sz="1600" dirty="0" err="1">
                <a:solidFill>
                  <a:schemeClr val="accent2"/>
                </a:solidFill>
                <a:latin typeface="Consolas"/>
              </a:rPr>
              <a:t>domain:ms</a:t>
            </a:r>
            <a:r>
              <a:rPr lang="de-DE" sz="1600" dirty="0">
                <a:solidFill>
                  <a:schemeClr val="accent2"/>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"out"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"http://mytemp.example.com:8080/out"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"Event"</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domain:alert</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criticalCondition</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outputData</a:t>
            </a:r>
            <a:r>
              <a:rPr lang="de-DE" sz="1600" b="1" dirty="0">
                <a:solidFill>
                  <a:srgbClr val="4A7B7C"/>
                </a:solidFill>
                <a:latin typeface="Consolas"/>
              </a:rPr>
              <a:t>"</a:t>
            </a:r>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a:t>
            </a:r>
            <a:r>
              <a:rPr lang="de-DE" sz="1600" dirty="0" err="1">
                <a:solidFill>
                  <a:srgbClr val="FF0066"/>
                </a:solidFill>
                <a:latin typeface="Consolas"/>
              </a:rPr>
              <a:t>string</a:t>
            </a:r>
            <a:r>
              <a:rPr lang="de-DE" sz="1600" dirty="0">
                <a:solidFill>
                  <a:srgbClr val="FF0066"/>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ev</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a:t>
            </a:r>
            <a:endParaRPr lang="de-CH" sz="1600" dirty="0">
              <a:latin typeface="Consolas" pitchFamily="49" charset="0"/>
              <a:cs typeface="Consolas" pitchFamily="49" charset="0"/>
            </a:endParaRPr>
          </a:p>
        </p:txBody>
      </p:sp>
      <p:sp>
        <p:nvSpPr>
          <p:cNvPr id="4" name="Geschweifte Klammer rechts 3"/>
          <p:cNvSpPr/>
          <p:nvPr/>
        </p:nvSpPr>
        <p:spPr>
          <a:xfrm>
            <a:off x="8688288" y="404665"/>
            <a:ext cx="216024" cy="36724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7" name="Geschweifte Klammer rechts 6"/>
          <p:cNvSpPr/>
          <p:nvPr/>
        </p:nvSpPr>
        <p:spPr>
          <a:xfrm>
            <a:off x="8688288" y="4293096"/>
            <a:ext cx="216024" cy="26642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9" name="Textfeld 8"/>
          <p:cNvSpPr txBox="1"/>
          <p:nvPr/>
        </p:nvSpPr>
        <p:spPr>
          <a:xfrm>
            <a:off x="8913838" y="2010035"/>
            <a:ext cx="1090363" cy="379656"/>
          </a:xfrm>
          <a:prstGeom prst="rect">
            <a:avLst/>
          </a:prstGeom>
          <a:noFill/>
        </p:spPr>
        <p:txBody>
          <a:bodyPr wrap="none" rtlCol="0">
            <a:spAutoFit/>
          </a:bodyPr>
          <a:lstStyle/>
          <a:p>
            <a:r>
              <a:rPr lang="en-US" sz="1867" dirty="0"/>
              <a:t>Property</a:t>
            </a:r>
          </a:p>
        </p:txBody>
      </p:sp>
      <p:sp>
        <p:nvSpPr>
          <p:cNvPr id="11" name="Textfeld 10"/>
          <p:cNvSpPr txBox="1"/>
          <p:nvPr/>
        </p:nvSpPr>
        <p:spPr>
          <a:xfrm>
            <a:off x="8976322" y="5394411"/>
            <a:ext cx="849913" cy="379656"/>
          </a:xfrm>
          <a:prstGeom prst="rect">
            <a:avLst/>
          </a:prstGeom>
          <a:noFill/>
        </p:spPr>
        <p:txBody>
          <a:bodyPr wrap="none" rtlCol="0">
            <a:spAutoFit/>
          </a:bodyPr>
          <a:lstStyle/>
          <a:p>
            <a:r>
              <a:rPr lang="en-US" sz="1867" dirty="0"/>
              <a:t>Action</a:t>
            </a:r>
          </a:p>
        </p:txBody>
      </p:sp>
    </p:spTree>
    <p:extLst>
      <p:ext uri="{BB962C8B-B14F-4D97-AF65-F5344CB8AC3E}">
        <p14:creationId xmlns:p14="http://schemas.microsoft.com/office/powerpoint/2010/main" val="163550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4.07407E-6 L 0 -1.3676 " pathEditMode="relative" rAng="0" ptsTypes="AA">
                                      <p:cBhvr>
                                        <p:cTn id="6" dur="2000" fill="hold"/>
                                        <p:tgtEl>
                                          <p:spTgt spid="5"/>
                                        </p:tgtEl>
                                        <p:attrNameLst>
                                          <p:attrName>ppt_x</p:attrName>
                                          <p:attrName>ppt_y</p:attrName>
                                        </p:attrNameLst>
                                      </p:cBhvr>
                                      <p:rCtr x="0" y="-684"/>
                                    </p:animMotion>
                                  </p:childTnLst>
                                </p:cTn>
                              </p:par>
                              <p:par>
                                <p:cTn id="7" presetID="10" presetClass="exit" presetSubtype="0" fill="hold" grpId="0"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7" grpId="0" animBg="1"/>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991544" y="-12586419"/>
            <a:ext cx="8208912" cy="1954381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a:solidFill>
                  <a:srgbClr val="000000"/>
                </a:solidFill>
                <a:latin typeface="Consolas"/>
              </a:rPr>
              <a:t>{</a:t>
            </a:r>
          </a:p>
          <a:p>
            <a:r>
              <a:rPr lang="de-DE" sz="1600" dirty="0">
                <a:solidFill>
                  <a:srgbClr val="000000"/>
                </a:solidFill>
                <a:latin typeface="Consolas"/>
              </a:rPr>
              <a:t>  </a:t>
            </a:r>
            <a:r>
              <a:rPr lang="de-DE" sz="1600" dirty="0">
                <a:solidFill>
                  <a:srgbClr val="FF9900"/>
                </a:solidFill>
                <a:latin typeface="Consolas"/>
              </a:rPr>
              <a:t>"@</a:t>
            </a:r>
            <a:r>
              <a:rPr lang="de-DE" sz="1600" dirty="0" err="1">
                <a:solidFill>
                  <a:srgbClr val="FF9900"/>
                </a:solidFill>
                <a:latin typeface="Consolas"/>
              </a:rPr>
              <a:t>context</a:t>
            </a:r>
            <a:r>
              <a:rPr lang="de-DE" sz="1600" dirty="0">
                <a:solidFill>
                  <a:srgbClr val="FF9900"/>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"http://w3c.github.io/wot/w3c-wot-td-context.jsonld"</a:t>
            </a:r>
            <a:r>
              <a:rPr lang="de-DE" sz="1600" dirty="0">
                <a:solidFill>
                  <a:srgbClr val="000000"/>
                </a:solidFill>
                <a:latin typeface="Consolas"/>
              </a:rPr>
              <a:t>,</a:t>
            </a:r>
          </a:p>
          <a:p>
            <a:r>
              <a:rPr lang="de-DE" sz="1600" dirty="0">
                <a:solidFill>
                  <a:srgbClr val="000000"/>
                </a:solidFill>
                <a:latin typeface="Consolas"/>
              </a:rPr>
              <a:t>    { </a:t>
            </a:r>
            <a:r>
              <a:rPr lang="de-DE" sz="1600" b="1" dirty="0">
                <a:solidFill>
                  <a:schemeClr val="accent2"/>
                </a:solidFill>
                <a:latin typeface="Consolas"/>
              </a:rPr>
              <a:t>"</a:t>
            </a:r>
            <a:r>
              <a:rPr lang="de-DE" sz="1600" b="1" dirty="0" err="1">
                <a:solidFill>
                  <a:schemeClr val="accent2"/>
                </a:solidFill>
                <a:latin typeface="Consolas"/>
              </a:rPr>
              <a:t>domain</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"http://example.org/actuator#"</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dirty="0">
                <a:solidFill>
                  <a:srgbClr val="FF9900"/>
                </a:solidFill>
                <a:latin typeface="Consolas"/>
              </a:rPr>
              <a:t>"@type"</a:t>
            </a:r>
            <a:r>
              <a:rPr lang="de-DE" sz="1600" dirty="0">
                <a:solidFill>
                  <a:srgbClr val="000000"/>
                </a:solidFill>
                <a:latin typeface="Consolas"/>
              </a:rPr>
              <a:t>: </a:t>
            </a:r>
            <a:r>
              <a:rPr lang="de-DE" sz="1600" dirty="0">
                <a:solidFill>
                  <a:srgbClr val="0000FF"/>
                </a:solidFill>
                <a:latin typeface="Consolas"/>
              </a:rPr>
              <a:t>"Thing"</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MyLEDThing</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base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"coap://myled.example.com:5683/"</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security</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cat</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4A7B7C"/>
                </a:solidFill>
                <a:latin typeface="Consolas"/>
              </a:rPr>
              <a:t>"</a:t>
            </a:r>
            <a:r>
              <a:rPr lang="de-DE" sz="1600" dirty="0" err="1">
                <a:solidFill>
                  <a:srgbClr val="4A7B7C"/>
                </a:solidFill>
                <a:latin typeface="Consolas"/>
              </a:rPr>
              <a:t>token:jwt</a:t>
            </a:r>
            <a:r>
              <a:rPr lang="de-DE" sz="1600" dirty="0">
                <a:solidFill>
                  <a:srgbClr val="4A7B7C"/>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alg</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4A7B7C"/>
                </a:solidFill>
                <a:latin typeface="Consolas"/>
              </a:rPr>
              <a:t>"HS256"</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as</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"https://authority-issuing.example.org"</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"interactions"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"Property"</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domain:onOffStatus</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status</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outputData</a:t>
            </a:r>
            <a:r>
              <a:rPr lang="de-DE" sz="1600" b="1" dirty="0">
                <a:solidFill>
                  <a:srgbClr val="4A7B7C"/>
                </a:solidFill>
                <a:latin typeface="Consolas"/>
              </a:rPr>
              <a:t>"</a:t>
            </a:r>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a:t>
            </a:r>
            <a:r>
              <a:rPr lang="de-DE" sz="1600" dirty="0" err="1">
                <a:solidFill>
                  <a:srgbClr val="FF0066"/>
                </a:solidFill>
                <a:latin typeface="Consolas"/>
              </a:rPr>
              <a:t>boolean</a:t>
            </a:r>
            <a:r>
              <a:rPr lang="de-DE" sz="1600" dirty="0">
                <a:solidFill>
                  <a:srgbClr val="FF0066"/>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writable</a:t>
            </a:r>
            <a:r>
              <a:rPr lang="de-DE" sz="1600" b="1" dirty="0">
                <a:solidFill>
                  <a:srgbClr val="4A7B7C"/>
                </a:solidFill>
                <a:latin typeface="Consolas"/>
              </a:rPr>
              <a:t>"</a:t>
            </a:r>
            <a:r>
              <a:rPr lang="de-DE" sz="1600" dirty="0">
                <a:solidFill>
                  <a:srgbClr val="000000"/>
                </a:solidFill>
                <a:latin typeface="Consolas"/>
              </a:rPr>
              <a:t>: </a:t>
            </a:r>
            <a:r>
              <a:rPr lang="de-DE" sz="1600" dirty="0" err="1">
                <a:solidFill>
                  <a:srgbClr val="0000FF"/>
                </a:solidFill>
                <a:latin typeface="Consolas"/>
              </a:rPr>
              <a:t>true</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pwr</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"http://mytemp.example.com:8080/status"</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"Action"</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domain:fadeIn</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fadeIn</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inputData</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"integer"}</a:t>
            </a:r>
            <a:r>
              <a:rPr lang="de-DE" sz="1600" dirty="0">
                <a:solidFill>
                  <a:srgbClr val="000000"/>
                </a:solidFill>
                <a:latin typeface="Consolas"/>
              </a:rPr>
              <a:t>,</a:t>
            </a:r>
          </a:p>
          <a:p>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domain:unit</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a:t>
            </a:r>
            <a:r>
              <a:rPr lang="de-DE" sz="1600" dirty="0" err="1">
                <a:solidFill>
                  <a:schemeClr val="accent2"/>
                </a:solidFill>
                <a:latin typeface="Consolas"/>
              </a:rPr>
              <a:t>domain:ms</a:t>
            </a:r>
            <a:r>
              <a:rPr lang="de-DE" sz="1600" dirty="0">
                <a:solidFill>
                  <a:schemeClr val="accent2"/>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"in"</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"http://mytemp.example.com:8080/in"</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"Action"</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domain:fadeOut</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fadeOut</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inputData</a:t>
            </a:r>
            <a:r>
              <a:rPr lang="de-DE" sz="1600" b="1" dirty="0">
                <a:solidFill>
                  <a:srgbClr val="4A7B7C"/>
                </a:solidFill>
                <a:latin typeface="Consolas"/>
              </a:rPr>
              <a: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"integer"}</a:t>
            </a:r>
            <a:r>
              <a:rPr lang="de-DE" sz="1600" dirty="0">
                <a:solidFill>
                  <a:srgbClr val="000000"/>
                </a:solidFill>
                <a:latin typeface="Consolas"/>
              </a:rPr>
              <a:t>,</a:t>
            </a:r>
          </a:p>
          <a:p>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domain:unit</a:t>
            </a:r>
            <a:r>
              <a:rPr lang="de-DE" sz="1600" b="1" dirty="0">
                <a:solidFill>
                  <a:schemeClr val="accent2"/>
                </a:solidFill>
                <a:latin typeface="Consolas"/>
              </a:rPr>
              <a:t>"</a:t>
            </a:r>
            <a:r>
              <a:rPr lang="de-DE" sz="1600" dirty="0">
                <a:solidFill>
                  <a:srgbClr val="000000"/>
                </a:solidFill>
                <a:latin typeface="Consolas"/>
              </a:rPr>
              <a:t>: </a:t>
            </a:r>
            <a:r>
              <a:rPr lang="de-DE" sz="1600" dirty="0">
                <a:solidFill>
                  <a:schemeClr val="accent2"/>
                </a:solidFill>
                <a:latin typeface="Consolas"/>
              </a:rPr>
              <a:t>"</a:t>
            </a:r>
            <a:r>
              <a:rPr lang="de-DE" sz="1600" dirty="0" err="1">
                <a:solidFill>
                  <a:schemeClr val="accent2"/>
                </a:solidFill>
                <a:latin typeface="Consolas"/>
              </a:rPr>
              <a:t>domain:ms</a:t>
            </a:r>
            <a:r>
              <a:rPr lang="de-DE" sz="1600" dirty="0">
                <a:solidFill>
                  <a:schemeClr val="accent2"/>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"out"</a:t>
            </a:r>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"http://mytemp.example.com:8080/out"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json</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FF9900"/>
                </a:solidFill>
                <a:latin typeface="Consolas"/>
              </a:rPr>
              <a:t>"@type"</a:t>
            </a:r>
            <a:r>
              <a:rPr lang="de-DE" sz="1600" dirty="0">
                <a:solidFill>
                  <a:srgbClr val="000000"/>
                </a:solidFill>
                <a:latin typeface="Consolas"/>
              </a:rPr>
              <a:t>: [</a:t>
            </a:r>
            <a:r>
              <a:rPr lang="de-DE" sz="1600" b="1" dirty="0">
                <a:solidFill>
                  <a:srgbClr val="4A7B7C"/>
                </a:solidFill>
                <a:latin typeface="Consolas"/>
              </a:rPr>
              <a:t>"Event"</a:t>
            </a:r>
            <a:r>
              <a:rPr lang="de-DE" sz="1600" dirty="0">
                <a:solidFill>
                  <a:srgbClr val="000000"/>
                </a:solidFill>
                <a:latin typeface="Consolas"/>
              </a:rPr>
              <a:t>, </a:t>
            </a:r>
            <a:r>
              <a:rPr lang="de-DE" sz="1600" b="1" dirty="0">
                <a:solidFill>
                  <a:schemeClr val="accent2"/>
                </a:solidFill>
                <a:latin typeface="Consolas"/>
              </a:rPr>
              <a:t>"</a:t>
            </a:r>
            <a:r>
              <a:rPr lang="de-DE" sz="1600" b="1" dirty="0" err="1">
                <a:solidFill>
                  <a:schemeClr val="accent2"/>
                </a:solidFill>
                <a:latin typeface="Consolas"/>
              </a:rPr>
              <a:t>domain:alert</a:t>
            </a:r>
            <a:r>
              <a:rPr lang="de-DE" sz="1600" b="1" dirty="0">
                <a:solidFill>
                  <a:schemeClr val="accent2"/>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name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criticalCondition</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outputData</a:t>
            </a:r>
            <a:r>
              <a:rPr lang="de-DE" sz="1600" b="1" dirty="0">
                <a:solidFill>
                  <a:srgbClr val="4A7B7C"/>
                </a:solidFill>
                <a:latin typeface="Consolas"/>
              </a:rPr>
              <a:t>"</a:t>
            </a:r>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valueType</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FF0066"/>
                </a:solidFill>
                <a:latin typeface="Consolas"/>
              </a:rPr>
              <a:t>{"type": "</a:t>
            </a:r>
            <a:r>
              <a:rPr lang="de-DE" sz="1600" dirty="0" err="1">
                <a:solidFill>
                  <a:srgbClr val="FF0066"/>
                </a:solidFill>
                <a:latin typeface="Consolas"/>
              </a:rPr>
              <a:t>string</a:t>
            </a:r>
            <a:r>
              <a:rPr lang="de-DE" sz="1600" dirty="0">
                <a:solidFill>
                  <a:srgbClr val="FF0066"/>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"links"</a:t>
            </a:r>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          </a:t>
            </a:r>
            <a:r>
              <a:rPr lang="de-DE" sz="1600" b="1" dirty="0">
                <a:solidFill>
                  <a:srgbClr val="4A7B7C"/>
                </a:solidFill>
                <a:latin typeface="Consolas"/>
              </a:rPr>
              <a:t>"</a:t>
            </a:r>
            <a:r>
              <a:rPr lang="de-DE" sz="1600" b="1" dirty="0" err="1">
                <a:solidFill>
                  <a:srgbClr val="4A7B7C"/>
                </a:solidFill>
                <a:latin typeface="Consolas"/>
              </a:rPr>
              <a:t>href</a:t>
            </a:r>
            <a:r>
              <a:rPr lang="de-DE" sz="1600" b="1" dirty="0">
                <a:solidFill>
                  <a:srgbClr val="4A7B7C"/>
                </a:solidFill>
                <a:latin typeface="Consolas"/>
              </a:rPr>
              <a:t>"</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ev</a:t>
            </a:r>
            <a:r>
              <a:rPr lang="de-DE" sz="1600" dirty="0">
                <a:solidFill>
                  <a:srgbClr val="0000FF"/>
                </a:solidFill>
                <a:latin typeface="Consolas"/>
              </a:rPr>
              <a:t>"</a:t>
            </a:r>
            <a:r>
              <a:rPr lang="de-DE" sz="1600" dirty="0">
                <a:solidFill>
                  <a:srgbClr val="000000"/>
                </a:solidFill>
                <a:latin typeface="Consolas"/>
              </a:rPr>
              <a:t>,</a:t>
            </a:r>
          </a:p>
          <a:p>
            <a:r>
              <a:rPr lang="de-DE" sz="1600" dirty="0">
                <a:solidFill>
                  <a:srgbClr val="000000"/>
                </a:solidFill>
                <a:latin typeface="Consolas"/>
              </a:rPr>
              <a:t>          </a:t>
            </a:r>
            <a:r>
              <a:rPr lang="de-DE" sz="1600" b="1" dirty="0">
                <a:solidFill>
                  <a:srgbClr val="4A7B7C"/>
                </a:solidFill>
                <a:latin typeface="Consolas"/>
              </a:rPr>
              <a:t>"mediaType"</a:t>
            </a:r>
            <a:r>
              <a:rPr lang="de-DE" sz="1600" dirty="0">
                <a:solidFill>
                  <a:srgbClr val="000000"/>
                </a:solidFill>
                <a:latin typeface="Consolas"/>
              </a:rPr>
              <a:t>: </a:t>
            </a:r>
            <a:r>
              <a:rPr lang="de-DE" sz="1600" dirty="0">
                <a:solidFill>
                  <a:srgbClr val="0000FF"/>
                </a:solidFill>
                <a:latin typeface="Consolas"/>
              </a:rPr>
              <a:t>"</a:t>
            </a:r>
            <a:r>
              <a:rPr lang="de-DE" sz="1600" dirty="0" err="1">
                <a:solidFill>
                  <a:srgbClr val="0000FF"/>
                </a:solidFill>
                <a:latin typeface="Consolas"/>
              </a:rPr>
              <a:t>application</a:t>
            </a:r>
            <a:r>
              <a:rPr lang="de-DE" sz="1600" dirty="0">
                <a:solidFill>
                  <a:srgbClr val="0000FF"/>
                </a:solidFill>
                <a:latin typeface="Consolas"/>
              </a:rPr>
              <a:t>/</a:t>
            </a:r>
            <a:r>
              <a:rPr lang="de-DE" sz="1600" dirty="0" err="1">
                <a:solidFill>
                  <a:srgbClr val="0000FF"/>
                </a:solidFill>
                <a:latin typeface="Consolas"/>
              </a:rPr>
              <a:t>exi</a:t>
            </a:r>
            <a:r>
              <a:rPr lang="de-DE" sz="1600" dirty="0">
                <a:solidFill>
                  <a:srgbClr val="0000FF"/>
                </a:solidFill>
                <a:latin typeface="Consolas"/>
              </a:rPr>
              <a:t>"</a:t>
            </a:r>
          </a:p>
          <a:p>
            <a:r>
              <a:rPr lang="de-DE" sz="1600" dirty="0">
                <a:solidFill>
                  <a:srgbClr val="000000"/>
                </a:solidFill>
                <a:latin typeface="Consolas"/>
              </a:rPr>
              <a:t>        }</a:t>
            </a:r>
          </a:p>
          <a:p>
            <a:r>
              <a:rPr lang="de-DE" sz="1600" dirty="0">
                <a:solidFill>
                  <a:srgbClr val="000000"/>
                </a:solidFill>
                <a:latin typeface="Consolas"/>
              </a:rPr>
              <a:t>      ]  </a:t>
            </a:r>
          </a:p>
          <a:p>
            <a:r>
              <a:rPr lang="de-DE" sz="1600" dirty="0">
                <a:solidFill>
                  <a:srgbClr val="000000"/>
                </a:solidFill>
                <a:latin typeface="Consolas"/>
              </a:rPr>
              <a:t>    }</a:t>
            </a:r>
          </a:p>
          <a:p>
            <a:r>
              <a:rPr lang="de-DE" sz="1600" dirty="0">
                <a:solidFill>
                  <a:srgbClr val="000000"/>
                </a:solidFill>
                <a:latin typeface="Consolas"/>
              </a:rPr>
              <a:t>  ]</a:t>
            </a:r>
          </a:p>
          <a:p>
            <a:r>
              <a:rPr lang="de-DE" sz="1600" dirty="0">
                <a:solidFill>
                  <a:srgbClr val="000000"/>
                </a:solidFill>
                <a:latin typeface="Consolas"/>
              </a:rPr>
              <a:t>}</a:t>
            </a:r>
            <a:endParaRPr lang="de-CH" sz="1600" dirty="0">
              <a:latin typeface="Consolas" pitchFamily="49" charset="0"/>
              <a:cs typeface="Consolas" pitchFamily="49" charset="0"/>
            </a:endParaRPr>
          </a:p>
        </p:txBody>
      </p:sp>
      <p:sp>
        <p:nvSpPr>
          <p:cNvPr id="7" name="Geschweifte Klammer rechts 6"/>
          <p:cNvSpPr/>
          <p:nvPr/>
        </p:nvSpPr>
        <p:spPr>
          <a:xfrm>
            <a:off x="8688288" y="3717032"/>
            <a:ext cx="216024" cy="23762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1" name="Textfeld 10"/>
          <p:cNvSpPr txBox="1"/>
          <p:nvPr/>
        </p:nvSpPr>
        <p:spPr>
          <a:xfrm>
            <a:off x="8976322" y="4674333"/>
            <a:ext cx="1717137" cy="595099"/>
          </a:xfrm>
          <a:prstGeom prst="rect">
            <a:avLst/>
          </a:prstGeom>
          <a:noFill/>
        </p:spPr>
        <p:txBody>
          <a:bodyPr wrap="none" rtlCol="0">
            <a:spAutoFit/>
          </a:bodyPr>
          <a:lstStyle/>
          <a:p>
            <a:r>
              <a:rPr lang="en-US" sz="1867" dirty="0"/>
              <a:t>Event</a:t>
            </a:r>
            <a:br>
              <a:rPr lang="en-US" sz="1867" dirty="0"/>
            </a:br>
            <a:r>
              <a:rPr lang="en-US" dirty="0" smtClean="0"/>
              <a:t>(sources</a:t>
            </a:r>
            <a:r>
              <a:rPr lang="en-US" dirty="0"/>
              <a:t>, sinks, …)</a:t>
            </a:r>
            <a:endParaRPr lang="en-US" sz="1867" dirty="0"/>
          </a:p>
        </p:txBody>
      </p:sp>
    </p:spTree>
    <p:extLst>
      <p:ext uri="{BB962C8B-B14F-4D97-AF65-F5344CB8AC3E}">
        <p14:creationId xmlns:p14="http://schemas.microsoft.com/office/powerpoint/2010/main" val="4194632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Int_PPT Template_Clear_16x9">
  <a:themeElements>
    <a:clrScheme name="Custom 2">
      <a:dk1>
        <a:srgbClr val="000000"/>
      </a:dk1>
      <a:lt1>
        <a:srgbClr val="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_PPT Template_Clear_16x9">
  <a:themeElements>
    <a:clrScheme name="Custom 2">
      <a:dk1>
        <a:srgbClr val="000000"/>
      </a:dk1>
      <a:lt1>
        <a:srgbClr val="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1787</TotalTime>
  <Words>3124</Words>
  <Application>Microsoft Office PowerPoint</Application>
  <PresentationFormat>Widescreen</PresentationFormat>
  <Paragraphs>535</Paragraphs>
  <Slides>30</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HG明朝E</vt:lpstr>
      <vt:lpstr>ヒラギノ角ゴ Pro W3</vt:lpstr>
      <vt:lpstr>Wingdings</vt:lpstr>
      <vt:lpstr>Gill Sans MT</vt:lpstr>
      <vt:lpstr>Calibri</vt:lpstr>
      <vt:lpstr>Arial</vt:lpstr>
      <vt:lpstr>ＭＳ Ｐゴシック</vt:lpstr>
      <vt:lpstr>Noto Sans Symbols</vt:lpstr>
      <vt:lpstr>Consolas</vt:lpstr>
      <vt:lpstr>Int_PPT Template_Clear_16x9</vt:lpstr>
      <vt:lpstr>Int_PPT Template_Clear_16x9</vt:lpstr>
      <vt:lpstr>IoT Payments and Security Breakout: Agenda</vt:lpstr>
      <vt:lpstr>Web of Things: Introduction</vt:lpstr>
      <vt:lpstr>Web of Things: Goals</vt:lpstr>
      <vt:lpstr>Business Value of Interoperability</vt:lpstr>
      <vt:lpstr>Accelerate IoT Scaling by Supporting Interoperability</vt:lpstr>
      <vt:lpstr>WoT Key Deliverable: Standardised Metadata</vt:lpstr>
      <vt:lpstr>TD Example</vt:lpstr>
      <vt:lpstr>PowerPoint Presentation</vt:lpstr>
      <vt:lpstr>PowerPoint Presentation</vt:lpstr>
      <vt:lpstr>PowerPoint Presentation</vt:lpstr>
      <vt:lpstr>Security and Privacy Implications</vt:lpstr>
      <vt:lpstr>Summary</vt:lpstr>
      <vt:lpstr>Other Relevant Breakouts</vt:lpstr>
      <vt:lpstr>WoT: Approach Summary</vt:lpstr>
      <vt:lpstr>PowerPoint Presentation</vt:lpstr>
      <vt:lpstr>Linked Data and Semantic Interoperability</vt:lpstr>
      <vt:lpstr>Web of Things: Resources and Links</vt:lpstr>
      <vt:lpstr>IoT Evolution: Towards an Ambient IoT Ecosystem</vt:lpstr>
      <vt:lpstr>WoT Approach: 1. Expose Metadata</vt:lpstr>
      <vt:lpstr>WoT Approach: 2. Consume Metadata</vt:lpstr>
      <vt:lpstr>WoT Approach: 3a. Connect Directly</vt:lpstr>
      <vt:lpstr>WoT Approach: 3b. Connect via a Bridge</vt:lpstr>
      <vt:lpstr>WoT Approach: 3b. Connect via a Bridge</vt:lpstr>
      <vt:lpstr>WoT Approach: 3c. Bidirectional Bridging</vt:lpstr>
      <vt:lpstr>How to Build Bridges?</vt:lpstr>
      <vt:lpstr>Anti-Recommendations</vt:lpstr>
      <vt:lpstr>          Web of Things: Interest Group Members</vt:lpstr>
      <vt:lpstr>Web of Things: Current Reference Architecture</vt:lpstr>
      <vt:lpstr>Web of Things: Thing Abstraction </vt:lpstr>
      <vt:lpstr>TODO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Siow, Eric</dc:creator>
  <cp:keywords>CTPClassification=CTP_IC:VisualMarkings=</cp:keywords>
  <cp:lastModifiedBy>Mccool, Michael</cp:lastModifiedBy>
  <cp:revision>325</cp:revision>
  <cp:lastPrinted>2017-07-11T17:19:20Z</cp:lastPrinted>
  <dcterms:modified xsi:type="dcterms:W3CDTF">2017-11-09T18:56:27Z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a9d0a3df-2c9c-480f-9b3f-87a3bf1e917e</vt:lpwstr>
  </property>
  <property fmtid="{D5CDD505-2E9C-101B-9397-08002B2CF9AE}" pid="3" name="CTP_BU">
    <vt:lpwstr>SSG ENABLING GROUP</vt:lpwstr>
  </property>
  <property fmtid="{D5CDD505-2E9C-101B-9397-08002B2CF9AE}" pid="4" name="CTP_TimeStamp">
    <vt:lpwstr>2017-11-09 18:56:16Z</vt:lpwstr>
  </property>
  <property fmtid="{D5CDD505-2E9C-101B-9397-08002B2CF9AE}" pid="5" name="CTPClassification">
    <vt:lpwstr>CTP_IC</vt:lpwstr>
  </property>
</Properties>
</file>